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Arimo Bold" panose="020B0604020202020204" charset="0"/>
      <p:regular r:id="rId16"/>
    </p:embeddedFont>
    <p:embeddedFont>
      <p:font typeface="Barlow" panose="00000500000000000000" pitchFamily="2" charset="0"/>
      <p:regular r:id="rId17"/>
    </p:embeddedFont>
    <p:embeddedFont>
      <p:font typeface="Barlow Bold" panose="00000800000000000000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rozedudekula@outlook.com" userId="6dac4c692bac5946" providerId="LiveId" clId="{2CBB5FEF-2A81-4958-A9EE-9F13B7D376C3}"/>
    <pc:docChg chg="undo custSel modSld">
      <pc:chgData name="afrozedudekula@outlook.com" userId="6dac4c692bac5946" providerId="LiveId" clId="{2CBB5FEF-2A81-4958-A9EE-9F13B7D376C3}" dt="2025-08-03T19:56:05.308" v="128" actId="20577"/>
      <pc:docMkLst>
        <pc:docMk/>
      </pc:docMkLst>
      <pc:sldChg chg="modSp mod">
        <pc:chgData name="afrozedudekula@outlook.com" userId="6dac4c692bac5946" providerId="LiveId" clId="{2CBB5FEF-2A81-4958-A9EE-9F13B7D376C3}" dt="2025-08-03T19:53:02.710" v="114" actId="1036"/>
        <pc:sldMkLst>
          <pc:docMk/>
          <pc:sldMk cId="0" sldId="256"/>
        </pc:sldMkLst>
        <pc:spChg chg="mod">
          <ac:chgData name="afrozedudekula@outlook.com" userId="6dac4c692bac5946" providerId="LiveId" clId="{2CBB5FEF-2A81-4958-A9EE-9F13B7D376C3}" dt="2025-08-03T19:52:53.795" v="105" actId="113"/>
          <ac:spMkLst>
            <pc:docMk/>
            <pc:sldMk cId="0" sldId="256"/>
            <ac:spMk id="10" creationId="{00000000-0000-0000-0000-000000000000}"/>
          </ac:spMkLst>
        </pc:spChg>
        <pc:grpChg chg="mod">
          <ac:chgData name="afrozedudekula@outlook.com" userId="6dac4c692bac5946" providerId="LiveId" clId="{2CBB5FEF-2A81-4958-A9EE-9F13B7D376C3}" dt="2025-08-03T19:53:02.710" v="114" actId="1036"/>
          <ac:grpSpMkLst>
            <pc:docMk/>
            <pc:sldMk cId="0" sldId="256"/>
            <ac:grpSpMk id="4" creationId="{00000000-0000-0000-0000-000000000000}"/>
          </ac:grpSpMkLst>
        </pc:grpChg>
      </pc:sldChg>
      <pc:sldChg chg="modSp mod">
        <pc:chgData name="afrozedudekula@outlook.com" userId="6dac4c692bac5946" providerId="LiveId" clId="{2CBB5FEF-2A81-4958-A9EE-9F13B7D376C3}" dt="2025-08-03T19:49:07.719" v="30" actId="14100"/>
        <pc:sldMkLst>
          <pc:docMk/>
          <pc:sldMk cId="0" sldId="262"/>
        </pc:sldMkLst>
        <pc:spChg chg="mod">
          <ac:chgData name="afrozedudekula@outlook.com" userId="6dac4c692bac5946" providerId="LiveId" clId="{2CBB5FEF-2A81-4958-A9EE-9F13B7D376C3}" dt="2025-08-03T19:49:07.719" v="30" actId="14100"/>
          <ac:spMkLst>
            <pc:docMk/>
            <pc:sldMk cId="0" sldId="262"/>
            <ac:spMk id="6" creationId="{00000000-0000-0000-0000-000000000000}"/>
          </ac:spMkLst>
        </pc:spChg>
        <pc:spChg chg="mod">
          <ac:chgData name="afrozedudekula@outlook.com" userId="6dac4c692bac5946" providerId="LiveId" clId="{2CBB5FEF-2A81-4958-A9EE-9F13B7D376C3}" dt="2025-08-03T19:47:54.567" v="13" actId="255"/>
          <ac:spMkLst>
            <pc:docMk/>
            <pc:sldMk cId="0" sldId="262"/>
            <ac:spMk id="10" creationId="{00000000-0000-0000-0000-000000000000}"/>
          </ac:spMkLst>
        </pc:spChg>
        <pc:spChg chg="mod">
          <ac:chgData name="afrozedudekula@outlook.com" userId="6dac4c692bac5946" providerId="LiveId" clId="{2CBB5FEF-2A81-4958-A9EE-9F13B7D376C3}" dt="2025-08-03T19:48:00.106" v="14" actId="255"/>
          <ac:spMkLst>
            <pc:docMk/>
            <pc:sldMk cId="0" sldId="262"/>
            <ac:spMk id="15" creationId="{00000000-0000-0000-0000-000000000000}"/>
          </ac:spMkLst>
        </pc:spChg>
        <pc:spChg chg="mod">
          <ac:chgData name="afrozedudekula@outlook.com" userId="6dac4c692bac5946" providerId="LiveId" clId="{2CBB5FEF-2A81-4958-A9EE-9F13B7D376C3}" dt="2025-08-03T19:48:36.365" v="25" actId="255"/>
          <ac:spMkLst>
            <pc:docMk/>
            <pc:sldMk cId="0" sldId="262"/>
            <ac:spMk id="20" creationId="{00000000-0000-0000-0000-000000000000}"/>
          </ac:spMkLst>
        </pc:spChg>
        <pc:spChg chg="mod">
          <ac:chgData name="afrozedudekula@outlook.com" userId="6dac4c692bac5946" providerId="LiveId" clId="{2CBB5FEF-2A81-4958-A9EE-9F13B7D376C3}" dt="2025-08-03T19:48:41.237" v="26" actId="255"/>
          <ac:spMkLst>
            <pc:docMk/>
            <pc:sldMk cId="0" sldId="262"/>
            <ac:spMk id="25" creationId="{00000000-0000-0000-0000-000000000000}"/>
          </ac:spMkLst>
        </pc:spChg>
        <pc:spChg chg="mod">
          <ac:chgData name="afrozedudekula@outlook.com" userId="6dac4c692bac5946" providerId="LiveId" clId="{2CBB5FEF-2A81-4958-A9EE-9F13B7D376C3}" dt="2025-08-03T19:48:47.363" v="27" actId="255"/>
          <ac:spMkLst>
            <pc:docMk/>
            <pc:sldMk cId="0" sldId="262"/>
            <ac:spMk id="30" creationId="{00000000-0000-0000-0000-000000000000}"/>
          </ac:spMkLst>
        </pc:spChg>
        <pc:spChg chg="mod">
          <ac:chgData name="afrozedudekula@outlook.com" userId="6dac4c692bac5946" providerId="LiveId" clId="{2CBB5FEF-2A81-4958-A9EE-9F13B7D376C3}" dt="2025-08-03T19:48:52.274" v="28" actId="255"/>
          <ac:spMkLst>
            <pc:docMk/>
            <pc:sldMk cId="0" sldId="262"/>
            <ac:spMk id="35" creationId="{00000000-0000-0000-0000-000000000000}"/>
          </ac:spMkLst>
        </pc:spChg>
        <pc:spChg chg="mod">
          <ac:chgData name="afrozedudekula@outlook.com" userId="6dac4c692bac5946" providerId="LiveId" clId="{2CBB5FEF-2A81-4958-A9EE-9F13B7D376C3}" dt="2025-08-03T19:48:59.105" v="29" actId="255"/>
          <ac:spMkLst>
            <pc:docMk/>
            <pc:sldMk cId="0" sldId="262"/>
            <ac:spMk id="40" creationId="{00000000-0000-0000-0000-000000000000}"/>
          </ac:spMkLst>
        </pc:spChg>
      </pc:sldChg>
      <pc:sldChg chg="addSp delSp modSp mod">
        <pc:chgData name="afrozedudekula@outlook.com" userId="6dac4c692bac5946" providerId="LiveId" clId="{2CBB5FEF-2A81-4958-A9EE-9F13B7D376C3}" dt="2025-08-03T19:55:52.399" v="126" actId="14100"/>
        <pc:sldMkLst>
          <pc:docMk/>
          <pc:sldMk cId="0" sldId="263"/>
        </pc:sldMkLst>
        <pc:grpChg chg="mod">
          <ac:chgData name="afrozedudekula@outlook.com" userId="6dac4c692bac5946" providerId="LiveId" clId="{2CBB5FEF-2A81-4958-A9EE-9F13B7D376C3}" dt="2025-08-03T19:55:51.174" v="125" actId="1036"/>
          <ac:grpSpMkLst>
            <pc:docMk/>
            <pc:sldMk cId="0" sldId="263"/>
            <ac:grpSpMk id="4" creationId="{00000000-0000-0000-0000-000000000000}"/>
          </ac:grpSpMkLst>
        </pc:grpChg>
        <pc:grpChg chg="del">
          <ac:chgData name="afrozedudekula@outlook.com" userId="6dac4c692bac5946" providerId="LiveId" clId="{2CBB5FEF-2A81-4958-A9EE-9F13B7D376C3}" dt="2025-08-03T19:53:23.084" v="115" actId="21"/>
          <ac:grpSpMkLst>
            <pc:docMk/>
            <pc:sldMk cId="0" sldId="263"/>
            <ac:grpSpMk id="7" creationId="{00000000-0000-0000-0000-000000000000}"/>
          </ac:grpSpMkLst>
        </pc:grpChg>
        <pc:picChg chg="add mod">
          <ac:chgData name="afrozedudekula@outlook.com" userId="6dac4c692bac5946" providerId="LiveId" clId="{2CBB5FEF-2A81-4958-A9EE-9F13B7D376C3}" dt="2025-08-03T19:55:52.399" v="126" actId="14100"/>
          <ac:picMkLst>
            <pc:docMk/>
            <pc:sldMk cId="0" sldId="263"/>
            <ac:picMk id="10" creationId="{58FB6040-702C-A271-0904-A84F2502EC20}"/>
          </ac:picMkLst>
        </pc:picChg>
      </pc:sldChg>
      <pc:sldChg chg="modSp mod">
        <pc:chgData name="afrozedudekula@outlook.com" userId="6dac4c692bac5946" providerId="LiveId" clId="{2CBB5FEF-2A81-4958-A9EE-9F13B7D376C3}" dt="2025-08-03T19:49:16.667" v="31" actId="14100"/>
        <pc:sldMkLst>
          <pc:docMk/>
          <pc:sldMk cId="0" sldId="264"/>
        </pc:sldMkLst>
        <pc:spChg chg="mod">
          <ac:chgData name="afrozedudekula@outlook.com" userId="6dac4c692bac5946" providerId="LiveId" clId="{2CBB5FEF-2A81-4958-A9EE-9F13B7D376C3}" dt="2025-08-03T19:49:16.667" v="31" actId="14100"/>
          <ac:spMkLst>
            <pc:docMk/>
            <pc:sldMk cId="0" sldId="264"/>
            <ac:spMk id="6" creationId="{00000000-0000-0000-0000-000000000000}"/>
          </ac:spMkLst>
        </pc:spChg>
      </pc:sldChg>
      <pc:sldChg chg="modSp mod">
        <pc:chgData name="afrozedudekula@outlook.com" userId="6dac4c692bac5946" providerId="LiveId" clId="{2CBB5FEF-2A81-4958-A9EE-9F13B7D376C3}" dt="2025-08-03T19:49:22.242" v="32" actId="14100"/>
        <pc:sldMkLst>
          <pc:docMk/>
          <pc:sldMk cId="0" sldId="265"/>
        </pc:sldMkLst>
        <pc:spChg chg="mod">
          <ac:chgData name="afrozedudekula@outlook.com" userId="6dac4c692bac5946" providerId="LiveId" clId="{2CBB5FEF-2A81-4958-A9EE-9F13B7D376C3}" dt="2025-08-03T19:49:22.242" v="32" actId="14100"/>
          <ac:spMkLst>
            <pc:docMk/>
            <pc:sldMk cId="0" sldId="265"/>
            <ac:spMk id="6" creationId="{00000000-0000-0000-0000-000000000000}"/>
          </ac:spMkLst>
        </pc:spChg>
      </pc:sldChg>
      <pc:sldChg chg="addSp delSp modSp mod">
        <pc:chgData name="afrozedudekula@outlook.com" userId="6dac4c692bac5946" providerId="LiveId" clId="{2CBB5FEF-2A81-4958-A9EE-9F13B7D376C3}" dt="2025-08-03T19:51:21.578" v="53" actId="1076"/>
        <pc:sldMkLst>
          <pc:docMk/>
          <pc:sldMk cId="0" sldId="266"/>
        </pc:sldMkLst>
        <pc:spChg chg="mod">
          <ac:chgData name="afrozedudekula@outlook.com" userId="6dac4c692bac5946" providerId="LiveId" clId="{2CBB5FEF-2A81-4958-A9EE-9F13B7D376C3}" dt="2025-08-03T19:51:21.578" v="53" actId="1076"/>
          <ac:spMkLst>
            <pc:docMk/>
            <pc:sldMk cId="0" sldId="266"/>
            <ac:spMk id="6" creationId="{00000000-0000-0000-0000-000000000000}"/>
          </ac:spMkLst>
        </pc:spChg>
        <pc:spChg chg="mod">
          <ac:chgData name="afrozedudekula@outlook.com" userId="6dac4c692bac5946" providerId="LiveId" clId="{2CBB5FEF-2A81-4958-A9EE-9F13B7D376C3}" dt="2025-08-03T19:49:29.157" v="33" actId="1076"/>
          <ac:spMkLst>
            <pc:docMk/>
            <pc:sldMk cId="0" sldId="266"/>
            <ac:spMk id="7" creationId="{00000000-0000-0000-0000-000000000000}"/>
          </ac:spMkLst>
        </pc:spChg>
        <pc:spChg chg="mod">
          <ac:chgData name="afrozedudekula@outlook.com" userId="6dac4c692bac5946" providerId="LiveId" clId="{2CBB5FEF-2A81-4958-A9EE-9F13B7D376C3}" dt="2025-08-03T19:49:31.816" v="34" actId="1076"/>
          <ac:spMkLst>
            <pc:docMk/>
            <pc:sldMk cId="0" sldId="266"/>
            <ac:spMk id="8" creationId="{00000000-0000-0000-0000-000000000000}"/>
          </ac:spMkLst>
        </pc:spChg>
        <pc:spChg chg="mod">
          <ac:chgData name="afrozedudekula@outlook.com" userId="6dac4c692bac5946" providerId="LiveId" clId="{2CBB5FEF-2A81-4958-A9EE-9F13B7D376C3}" dt="2025-08-03T19:51:11.465" v="52" actId="1076"/>
          <ac:spMkLst>
            <pc:docMk/>
            <pc:sldMk cId="0" sldId="266"/>
            <ac:spMk id="11" creationId="{00000000-0000-0000-0000-000000000000}"/>
          </ac:spMkLst>
        </pc:spChg>
        <pc:grpChg chg="mod">
          <ac:chgData name="afrozedudekula@outlook.com" userId="6dac4c692bac5946" providerId="LiveId" clId="{2CBB5FEF-2A81-4958-A9EE-9F13B7D376C3}" dt="2025-08-03T19:51:02.498" v="49" actId="1076"/>
          <ac:grpSpMkLst>
            <pc:docMk/>
            <pc:sldMk cId="0" sldId="266"/>
            <ac:grpSpMk id="4" creationId="{00000000-0000-0000-0000-000000000000}"/>
          </ac:grpSpMkLst>
        </pc:grpChg>
        <pc:grpChg chg="del mod">
          <ac:chgData name="afrozedudekula@outlook.com" userId="6dac4c692bac5946" providerId="LiveId" clId="{2CBB5FEF-2A81-4958-A9EE-9F13B7D376C3}" dt="2025-08-03T19:49:39.397" v="36" actId="21"/>
          <ac:grpSpMkLst>
            <pc:docMk/>
            <pc:sldMk cId="0" sldId="266"/>
            <ac:grpSpMk id="9" creationId="{00000000-0000-0000-0000-000000000000}"/>
          </ac:grpSpMkLst>
        </pc:grpChg>
        <pc:picChg chg="add mod">
          <ac:chgData name="afrozedudekula@outlook.com" userId="6dac4c692bac5946" providerId="LiveId" clId="{2CBB5FEF-2A81-4958-A9EE-9F13B7D376C3}" dt="2025-08-03T19:51:05.137" v="50" actId="1076"/>
          <ac:picMkLst>
            <pc:docMk/>
            <pc:sldMk cId="0" sldId="266"/>
            <ac:picMk id="13" creationId="{3B7C744C-FBBF-CCBD-8B00-72BF9B3DFBA3}"/>
          </ac:picMkLst>
        </pc:picChg>
      </pc:sldChg>
      <pc:sldChg chg="modSp mod">
        <pc:chgData name="afrozedudekula@outlook.com" userId="6dac4c692bac5946" providerId="LiveId" clId="{2CBB5FEF-2A81-4958-A9EE-9F13B7D376C3}" dt="2025-08-03T19:56:05.308" v="128" actId="20577"/>
        <pc:sldMkLst>
          <pc:docMk/>
          <pc:sldMk cId="0" sldId="267"/>
        </pc:sldMkLst>
        <pc:spChg chg="mod">
          <ac:chgData name="afrozedudekula@outlook.com" userId="6dac4c692bac5946" providerId="LiveId" clId="{2CBB5FEF-2A81-4958-A9EE-9F13B7D376C3}" dt="2025-08-03T19:56:05.308" v="128" actId="20577"/>
          <ac:spMkLst>
            <pc:docMk/>
            <pc:sldMk cId="0" sldId="267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447800" y="2628900"/>
            <a:ext cx="9227344" cy="430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Healthcare Revenue Cycle Management(RCM)</a:t>
            </a:r>
          </a:p>
          <a:p>
            <a:pPr algn="l">
              <a:lnSpc>
                <a:spcPts val="6875"/>
              </a:lnSpc>
            </a:pPr>
            <a:endParaRPr lang="en-US" sz="5500" b="1" dirty="0">
              <a:solidFill>
                <a:srgbClr val="F0FCFF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6875"/>
              </a:lnSpc>
            </a:pPr>
            <a:r>
              <a:rPr lang="en-US" sz="3500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</a:t>
            </a:r>
          </a:p>
          <a:p>
            <a:pPr algn="l">
              <a:lnSpc>
                <a:spcPts val="6875"/>
              </a:lnSpc>
            </a:pPr>
            <a:r>
              <a:rPr lang="en-US" sz="3500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-Durga Prasad Raju </a:t>
            </a:r>
            <a:r>
              <a:rPr lang="en-US" sz="3500" dirty="0" err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Balaraju</a:t>
            </a:r>
            <a:endParaRPr lang="en-US" sz="3500" dirty="0">
              <a:solidFill>
                <a:srgbClr val="F0FC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7050" y="721965"/>
            <a:ext cx="1383194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4499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Dimensional Modeling: Optimizing for Analytics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0251" y="1296144"/>
            <a:ext cx="1614844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Dimensional modeling is a </a:t>
            </a: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data design technique</a:t>
            </a: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optimized for </a:t>
            </a: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data warehousing and analytics</a:t>
            </a: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 Instead of focusing on normalization (like OLTP systems), it focuses on making data: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9776" y="2983855"/>
            <a:ext cx="16148448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2874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Easy to query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9776" y="3430786"/>
            <a:ext cx="16148448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2874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Fast to aggregate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9776" y="4122241"/>
            <a:ext cx="388747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Two Types: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65014" y="4805214"/>
            <a:ext cx="16157972" cy="4654154"/>
            <a:chOff x="0" y="0"/>
            <a:chExt cx="21543963" cy="62055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543899" cy="6205601"/>
            </a:xfrm>
            <a:custGeom>
              <a:avLst/>
              <a:gdLst/>
              <a:ahLst/>
              <a:cxnLst/>
              <a:rect l="l" t="t" r="r" b="b"/>
              <a:pathLst>
                <a:path w="21543899" h="6205601">
                  <a:moveTo>
                    <a:pt x="0" y="464820"/>
                  </a:moveTo>
                  <a:cubicBezTo>
                    <a:pt x="0" y="208153"/>
                    <a:pt x="208407" y="0"/>
                    <a:pt x="465455" y="0"/>
                  </a:cubicBezTo>
                  <a:lnTo>
                    <a:pt x="21078444" y="0"/>
                  </a:lnTo>
                  <a:lnTo>
                    <a:pt x="21078444" y="6350"/>
                  </a:lnTo>
                  <a:lnTo>
                    <a:pt x="21078444" y="0"/>
                  </a:lnTo>
                  <a:cubicBezTo>
                    <a:pt x="21335492" y="0"/>
                    <a:pt x="21543899" y="208153"/>
                    <a:pt x="21543899" y="464820"/>
                  </a:cubicBezTo>
                  <a:lnTo>
                    <a:pt x="21537549" y="464820"/>
                  </a:lnTo>
                  <a:lnTo>
                    <a:pt x="21543899" y="464820"/>
                  </a:lnTo>
                  <a:lnTo>
                    <a:pt x="21543899" y="5740781"/>
                  </a:lnTo>
                  <a:lnTo>
                    <a:pt x="21537549" y="5740781"/>
                  </a:lnTo>
                  <a:lnTo>
                    <a:pt x="21543899" y="5740781"/>
                  </a:lnTo>
                  <a:cubicBezTo>
                    <a:pt x="21543899" y="5997448"/>
                    <a:pt x="21335492" y="6205601"/>
                    <a:pt x="21078444" y="6205601"/>
                  </a:cubicBezTo>
                  <a:lnTo>
                    <a:pt x="21078444" y="6199251"/>
                  </a:lnTo>
                  <a:lnTo>
                    <a:pt x="21078444" y="6205601"/>
                  </a:lnTo>
                  <a:lnTo>
                    <a:pt x="465455" y="6205601"/>
                  </a:lnTo>
                  <a:lnTo>
                    <a:pt x="465455" y="6199251"/>
                  </a:lnTo>
                  <a:lnTo>
                    <a:pt x="465455" y="6205601"/>
                  </a:lnTo>
                  <a:cubicBezTo>
                    <a:pt x="208407" y="6205601"/>
                    <a:pt x="0" y="5997448"/>
                    <a:pt x="0" y="5740781"/>
                  </a:cubicBezTo>
                  <a:lnTo>
                    <a:pt x="0" y="464820"/>
                  </a:lnTo>
                  <a:lnTo>
                    <a:pt x="6350" y="464820"/>
                  </a:lnTo>
                  <a:lnTo>
                    <a:pt x="0" y="464820"/>
                  </a:lnTo>
                  <a:moveTo>
                    <a:pt x="12700" y="464820"/>
                  </a:moveTo>
                  <a:lnTo>
                    <a:pt x="12700" y="5740781"/>
                  </a:lnTo>
                  <a:lnTo>
                    <a:pt x="6350" y="5740781"/>
                  </a:lnTo>
                  <a:lnTo>
                    <a:pt x="12700" y="5740781"/>
                  </a:lnTo>
                  <a:cubicBezTo>
                    <a:pt x="12700" y="5990463"/>
                    <a:pt x="215392" y="6192901"/>
                    <a:pt x="465455" y="6192901"/>
                  </a:cubicBezTo>
                  <a:lnTo>
                    <a:pt x="21078444" y="6192901"/>
                  </a:lnTo>
                  <a:cubicBezTo>
                    <a:pt x="21328507" y="6192901"/>
                    <a:pt x="21531199" y="5990463"/>
                    <a:pt x="21531199" y="5740781"/>
                  </a:cubicBezTo>
                  <a:lnTo>
                    <a:pt x="21531199" y="464820"/>
                  </a:lnTo>
                  <a:cubicBezTo>
                    <a:pt x="21531199" y="215138"/>
                    <a:pt x="21328507" y="12700"/>
                    <a:pt x="21078444" y="12700"/>
                  </a:cubicBezTo>
                  <a:lnTo>
                    <a:pt x="465455" y="12700"/>
                  </a:lnTo>
                  <a:lnTo>
                    <a:pt x="465455" y="6350"/>
                  </a:lnTo>
                  <a:lnTo>
                    <a:pt x="465455" y="12700"/>
                  </a:lnTo>
                  <a:cubicBezTo>
                    <a:pt x="215392" y="12700"/>
                    <a:pt x="12700" y="215138"/>
                    <a:pt x="12700" y="464820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9301" y="4819501"/>
            <a:ext cx="16129397" cy="660797"/>
            <a:chOff x="0" y="0"/>
            <a:chExt cx="21505863" cy="8810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505926" cy="881126"/>
            </a:xfrm>
            <a:custGeom>
              <a:avLst/>
              <a:gdLst/>
              <a:ahLst/>
              <a:cxnLst/>
              <a:rect l="l" t="t" r="r" b="b"/>
              <a:pathLst>
                <a:path w="21505926" h="881126">
                  <a:moveTo>
                    <a:pt x="0" y="0"/>
                  </a:moveTo>
                  <a:lnTo>
                    <a:pt x="21505926" y="0"/>
                  </a:lnTo>
                  <a:lnTo>
                    <a:pt x="21505926" y="881126"/>
                  </a:lnTo>
                  <a:lnTo>
                    <a:pt x="0" y="88112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08646" y="5023694"/>
            <a:ext cx="276269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Table Type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39258" y="5023694"/>
            <a:ext cx="5983784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Table Name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90957" y="5023694"/>
            <a:ext cx="598854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Description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79301" y="5480298"/>
            <a:ext cx="16129397" cy="660797"/>
            <a:chOff x="0" y="0"/>
            <a:chExt cx="21505863" cy="8810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05926" cy="881126"/>
            </a:xfrm>
            <a:custGeom>
              <a:avLst/>
              <a:gdLst/>
              <a:ahLst/>
              <a:cxnLst/>
              <a:rect l="l" t="t" r="r" b="b"/>
              <a:pathLst>
                <a:path w="21505926" h="881126">
                  <a:moveTo>
                    <a:pt x="0" y="0"/>
                  </a:moveTo>
                  <a:lnTo>
                    <a:pt x="21505926" y="0"/>
                  </a:lnTo>
                  <a:lnTo>
                    <a:pt x="21505926" y="881126"/>
                  </a:lnTo>
                  <a:lnTo>
                    <a:pt x="0" y="88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308646" y="5684490"/>
            <a:ext cx="276269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Fact Table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39258" y="5636865"/>
            <a:ext cx="5983784" cy="35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fact_transactions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90957" y="5684490"/>
            <a:ext cx="598854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One row per billing transaction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79301" y="6141095"/>
            <a:ext cx="16129397" cy="660797"/>
            <a:chOff x="0" y="0"/>
            <a:chExt cx="21505863" cy="88106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505926" cy="881126"/>
            </a:xfrm>
            <a:custGeom>
              <a:avLst/>
              <a:gdLst/>
              <a:ahLst/>
              <a:cxnLst/>
              <a:rect l="l" t="t" r="r" b="b"/>
              <a:pathLst>
                <a:path w="21505926" h="881126">
                  <a:moveTo>
                    <a:pt x="0" y="0"/>
                  </a:moveTo>
                  <a:lnTo>
                    <a:pt x="21505926" y="0"/>
                  </a:lnTo>
                  <a:lnTo>
                    <a:pt x="21505926" y="881126"/>
                  </a:lnTo>
                  <a:lnTo>
                    <a:pt x="0" y="88112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08646" y="6345288"/>
            <a:ext cx="276269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Fact Table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39258" y="6297663"/>
            <a:ext cx="5983784" cy="35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fact_claims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90957" y="6345288"/>
            <a:ext cx="598854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One row per insurance claim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79301" y="6801891"/>
            <a:ext cx="16129397" cy="660797"/>
            <a:chOff x="0" y="0"/>
            <a:chExt cx="21505863" cy="88106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505926" cy="881126"/>
            </a:xfrm>
            <a:custGeom>
              <a:avLst/>
              <a:gdLst/>
              <a:ahLst/>
              <a:cxnLst/>
              <a:rect l="l" t="t" r="r" b="b"/>
              <a:pathLst>
                <a:path w="21505926" h="881126">
                  <a:moveTo>
                    <a:pt x="0" y="0"/>
                  </a:moveTo>
                  <a:lnTo>
                    <a:pt x="21505926" y="0"/>
                  </a:lnTo>
                  <a:lnTo>
                    <a:pt x="21505926" y="881126"/>
                  </a:lnTo>
                  <a:lnTo>
                    <a:pt x="0" y="88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308646" y="7006084"/>
            <a:ext cx="276269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Dimension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39258" y="6958459"/>
            <a:ext cx="5983784" cy="35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dim_patients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90957" y="7006084"/>
            <a:ext cx="598854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Demographics, insurance info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079301" y="7462689"/>
            <a:ext cx="16129397" cy="660797"/>
            <a:chOff x="0" y="0"/>
            <a:chExt cx="21505863" cy="88106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505926" cy="881126"/>
            </a:xfrm>
            <a:custGeom>
              <a:avLst/>
              <a:gdLst/>
              <a:ahLst/>
              <a:cxnLst/>
              <a:rect l="l" t="t" r="r" b="b"/>
              <a:pathLst>
                <a:path w="21505926" h="881126">
                  <a:moveTo>
                    <a:pt x="0" y="0"/>
                  </a:moveTo>
                  <a:lnTo>
                    <a:pt x="21505926" y="0"/>
                  </a:lnTo>
                  <a:lnTo>
                    <a:pt x="21505926" y="881126"/>
                  </a:lnTo>
                  <a:lnTo>
                    <a:pt x="0" y="88112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308646" y="7666881"/>
            <a:ext cx="276269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Dimension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539258" y="7619256"/>
            <a:ext cx="5983784" cy="35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dim_providers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990957" y="7666881"/>
            <a:ext cx="598854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Doctor or hospital details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79301" y="8123485"/>
            <a:ext cx="16129397" cy="660797"/>
            <a:chOff x="0" y="0"/>
            <a:chExt cx="21505863" cy="88106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505926" cy="881126"/>
            </a:xfrm>
            <a:custGeom>
              <a:avLst/>
              <a:gdLst/>
              <a:ahLst/>
              <a:cxnLst/>
              <a:rect l="l" t="t" r="r" b="b"/>
              <a:pathLst>
                <a:path w="21505926" h="881126">
                  <a:moveTo>
                    <a:pt x="0" y="0"/>
                  </a:moveTo>
                  <a:lnTo>
                    <a:pt x="21505926" y="0"/>
                  </a:lnTo>
                  <a:lnTo>
                    <a:pt x="21505926" y="881126"/>
                  </a:lnTo>
                  <a:lnTo>
                    <a:pt x="0" y="88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308646" y="8327677"/>
            <a:ext cx="276269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Dimension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539258" y="8280052"/>
            <a:ext cx="5983784" cy="35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dim_procedures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990957" y="8327677"/>
            <a:ext cx="598854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Procedure codes (e.g., CPT codes)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079301" y="8784282"/>
            <a:ext cx="16129397" cy="660797"/>
            <a:chOff x="0" y="0"/>
            <a:chExt cx="21505863" cy="88106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505926" cy="881126"/>
            </a:xfrm>
            <a:custGeom>
              <a:avLst/>
              <a:gdLst/>
              <a:ahLst/>
              <a:cxnLst/>
              <a:rect l="l" t="t" r="r" b="b"/>
              <a:pathLst>
                <a:path w="21505926" h="881126">
                  <a:moveTo>
                    <a:pt x="0" y="0"/>
                  </a:moveTo>
                  <a:lnTo>
                    <a:pt x="21505926" y="0"/>
                  </a:lnTo>
                  <a:lnTo>
                    <a:pt x="21505926" y="881126"/>
                  </a:lnTo>
                  <a:lnTo>
                    <a:pt x="0" y="88112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1308646" y="8988475"/>
            <a:ext cx="276269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Dimension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539258" y="8940850"/>
            <a:ext cx="5983784" cy="35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dim_date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990957" y="8988475"/>
            <a:ext cx="5988546" cy="309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Calendar breakdown (day, month, quarter)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72110" y="-4953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43000" y="872385"/>
            <a:ext cx="8961120" cy="65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Star Schema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3373" y="1737116"/>
            <a:ext cx="12174938" cy="63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081" lvl="2" indent="-229360" algn="l">
              <a:lnSpc>
                <a:spcPts val="4452"/>
              </a:lnSpc>
              <a:buFont typeface="Arial"/>
              <a:buChar char="⚬"/>
            </a:pPr>
            <a:r>
              <a:rPr lang="en-US" sz="3000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A </a:t>
            </a:r>
            <a:r>
              <a:rPr lang="en-US" sz="3000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central Fact Table</a:t>
            </a:r>
            <a:r>
              <a:rPr lang="en-US" sz="3000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 connected to multiple </a:t>
            </a:r>
            <a:r>
              <a:rPr lang="en-US" sz="3000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Dimension Tables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609" y="2582829"/>
            <a:ext cx="11096151" cy="63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081" lvl="2" indent="-229360" algn="l">
              <a:lnSpc>
                <a:spcPts val="4452"/>
              </a:lnSpc>
              <a:buFont typeface="Arial"/>
              <a:buChar char="⚬"/>
            </a:pPr>
            <a:r>
              <a:rPr lang="en-US" sz="3000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Named "star" because the layout looks like a star 🌟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5220" y="3517068"/>
            <a:ext cx="16981780" cy="6377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000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SCD Type 2 Implementation (Tracking Patient Data Changes)</a:t>
            </a:r>
          </a:p>
          <a:p>
            <a:pPr marL="452437" lvl="1" indent="-226219" algn="l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Purpose</a:t>
            </a:r>
            <a:r>
              <a:rPr lang="en-US" sz="3000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: Keep a history of changes in patient information (like address or insurance) over time.</a:t>
            </a:r>
          </a:p>
          <a:p>
            <a:pPr marL="452437" lvl="1" indent="-226219" algn="l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How it works:</a:t>
            </a:r>
          </a:p>
          <a:p>
            <a:pPr marL="1023937" lvl="2" indent="-341312" algn="l">
              <a:lnSpc>
                <a:spcPct val="150000"/>
              </a:lnSpc>
              <a:buFont typeface="Arial"/>
              <a:buChar char="⚬"/>
            </a:pPr>
            <a:r>
              <a:rPr lang="en-US" sz="3000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When patient info changes, the old record is marked as expired, and a new record with updated info is added.</a:t>
            </a:r>
          </a:p>
          <a:p>
            <a:pPr marL="1023937" lvl="2" indent="-341312" algn="l">
              <a:lnSpc>
                <a:spcPct val="150000"/>
              </a:lnSpc>
              <a:buFont typeface="Arial"/>
              <a:buChar char="⚬"/>
            </a:pPr>
            <a:r>
              <a:rPr lang="en-US" sz="3000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Each record shows when it was effective and when it expired, plus a flag showing the current active record.</a:t>
            </a:r>
          </a:p>
          <a:p>
            <a:pPr marL="452437" lvl="1" indent="-226219" algn="l">
              <a:lnSpc>
                <a:spcPct val="150000"/>
              </a:lnSpc>
              <a:buFont typeface="Arial"/>
              <a:buChar char="•"/>
            </a:pPr>
            <a:r>
              <a:rPr lang="en-US" sz="3000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Benefit</a:t>
            </a:r>
            <a:r>
              <a:rPr lang="en-US" sz="3000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: You can see what data looked like at any point in time, which helps with auditing and analysis.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7C744C-FBBF-CCBD-8B00-72BF9B3D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2396" y="469710"/>
            <a:ext cx="6039863" cy="29913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57200" y="13079"/>
            <a:ext cx="18304326" cy="1007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7"/>
              </a:lnSpc>
            </a:pPr>
            <a:r>
              <a:rPr lang="en-US" sz="3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  <a:r>
              <a:rPr lang="en-US" sz="3998" b="1" dirty="0" err="1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BigQuery</a:t>
            </a:r>
            <a:r>
              <a:rPr lang="en-US" sz="3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 Integration (Loading &amp; Managing Data in Cloud)</a:t>
            </a:r>
          </a:p>
          <a:p>
            <a:pPr marL="452272" lvl="1" indent="-226136" algn="l">
              <a:lnSpc>
                <a:spcPts val="5398"/>
              </a:lnSpc>
              <a:buFont typeface="Arial"/>
              <a:buChar char="•"/>
            </a:pPr>
            <a:r>
              <a:rPr lang="en-US" sz="2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Schema</a:t>
            </a:r>
            <a:r>
              <a:rPr lang="en-US" sz="2998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: Create tables organized for easy querying (fact and dimension tables).</a:t>
            </a:r>
          </a:p>
          <a:p>
            <a:pPr marL="452272" lvl="1" indent="-226136" algn="l">
              <a:lnSpc>
                <a:spcPts val="5398"/>
              </a:lnSpc>
              <a:buFont typeface="Arial"/>
              <a:buChar char="•"/>
            </a:pPr>
            <a:r>
              <a:rPr lang="en-US" sz="2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Partitioning</a:t>
            </a:r>
            <a:r>
              <a:rPr lang="en-US" sz="2998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: Split big tables by date so queries are faster and cheaper.</a:t>
            </a:r>
          </a:p>
          <a:p>
            <a:pPr marL="452272" lvl="1" indent="-226136" algn="l">
              <a:lnSpc>
                <a:spcPts val="5398"/>
              </a:lnSpc>
              <a:buFont typeface="Arial"/>
              <a:buChar char="•"/>
            </a:pPr>
            <a:r>
              <a:rPr lang="en-US" sz="2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Clustering</a:t>
            </a:r>
            <a:r>
              <a:rPr lang="en-US" sz="2998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: Group data by key fields (like patient or hospital IDs) to quickly filter rows.</a:t>
            </a:r>
          </a:p>
          <a:p>
            <a:pPr marL="452272" lvl="1" indent="-226136" algn="l">
              <a:lnSpc>
                <a:spcPts val="5398"/>
              </a:lnSpc>
              <a:buFont typeface="Arial"/>
              <a:buChar char="•"/>
            </a:pPr>
            <a:r>
              <a:rPr lang="en-US" sz="2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Incremental Loads</a:t>
            </a:r>
            <a:r>
              <a:rPr lang="en-US" sz="2998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: Only load new or changed data each time, instead of all data again.</a:t>
            </a:r>
          </a:p>
          <a:p>
            <a:pPr marL="452272" lvl="1" indent="-226136" algn="l">
              <a:lnSpc>
                <a:spcPts val="5398"/>
              </a:lnSpc>
              <a:buFont typeface="Arial"/>
              <a:buChar char="•"/>
            </a:pPr>
            <a:r>
              <a:rPr lang="en-US" sz="2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Validation</a:t>
            </a:r>
            <a:r>
              <a:rPr lang="en-US" sz="2998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: Check data quality and consistency after loading to ensure accuracy.</a:t>
            </a:r>
          </a:p>
          <a:p>
            <a:pPr marL="452272" lvl="1" indent="-226136" algn="l">
              <a:lnSpc>
                <a:spcPts val="5398"/>
              </a:lnSpc>
              <a:buFont typeface="Arial"/>
              <a:buChar char="•"/>
            </a:pPr>
            <a:endParaRPr lang="en-US" sz="2998" dirty="0">
              <a:solidFill>
                <a:srgbClr val="E7E6E6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03029" lvl="1" indent="-301515" algn="l">
              <a:lnSpc>
                <a:spcPts val="7197"/>
              </a:lnSpc>
            </a:pPr>
            <a:r>
              <a:rPr lang="en-US" sz="3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RCM Analytics (Measuring Revenue Cycle Performance)</a:t>
            </a:r>
          </a:p>
          <a:p>
            <a:pPr marL="452272" lvl="1" indent="-226136" algn="l">
              <a:lnSpc>
                <a:spcPts val="5398"/>
              </a:lnSpc>
              <a:buFont typeface="Arial"/>
              <a:buChar char="•"/>
            </a:pPr>
            <a:r>
              <a:rPr lang="en-US" sz="2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Revenue Metrics: </a:t>
            </a:r>
            <a:r>
              <a:rPr lang="en-US" sz="2998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Calculate total payments collected over time, by hospital, etc.</a:t>
            </a:r>
          </a:p>
          <a:p>
            <a:pPr marL="452272" lvl="1" indent="-226136" algn="l">
              <a:lnSpc>
                <a:spcPts val="5398"/>
              </a:lnSpc>
              <a:buFont typeface="Arial"/>
              <a:buChar char="•"/>
            </a:pPr>
            <a:r>
              <a:rPr lang="en-US" sz="2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Claims Performance: </a:t>
            </a:r>
            <a:r>
              <a:rPr lang="en-US" sz="2998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Track how many claims are approved or denied and how fast they’re processed.</a:t>
            </a:r>
          </a:p>
          <a:p>
            <a:pPr marL="452272" lvl="1" indent="-226136" algn="l">
              <a:lnSpc>
                <a:spcPts val="5398"/>
              </a:lnSpc>
              <a:buFont typeface="Arial"/>
              <a:buChar char="•"/>
            </a:pPr>
            <a:r>
              <a:rPr lang="en-US" sz="2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Operational KPIs: </a:t>
            </a:r>
            <a:r>
              <a:rPr lang="en-US" sz="2998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Measure efficiency areas like how quickly patients pay or how much money is </a:t>
            </a:r>
          </a:p>
          <a:p>
            <a:pPr marL="226136" lvl="1" algn="l">
              <a:lnSpc>
                <a:spcPts val="5398"/>
              </a:lnSpc>
            </a:pPr>
            <a:r>
              <a:rPr lang="en-US" sz="2998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  written off.</a:t>
            </a:r>
          </a:p>
          <a:p>
            <a:pPr marL="452272" lvl="1" indent="-226136" algn="l">
              <a:lnSpc>
                <a:spcPts val="5398"/>
              </a:lnSpc>
              <a:buFont typeface="Arial"/>
              <a:buChar char="•"/>
            </a:pPr>
            <a:r>
              <a:rPr lang="en-US" sz="2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Data Quality Checks: </a:t>
            </a:r>
            <a:r>
              <a:rPr lang="en-US" sz="2998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Monitor for missing or incorrect data to keep reports accurate.</a:t>
            </a:r>
          </a:p>
          <a:p>
            <a:pPr marL="452272" lvl="1" indent="-226136" algn="l">
              <a:lnSpc>
                <a:spcPts val="5398"/>
              </a:lnSpc>
              <a:buFont typeface="Arial"/>
              <a:buChar char="•"/>
            </a:pPr>
            <a:r>
              <a:rPr lang="en-US" sz="2998" b="1" dirty="0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Dashboards: </a:t>
            </a:r>
            <a:r>
              <a:rPr lang="en-US" sz="2998" dirty="0">
                <a:solidFill>
                  <a:srgbClr val="E7E6E6"/>
                </a:solidFill>
                <a:latin typeface="Arimo"/>
                <a:ea typeface="Arimo"/>
                <a:cs typeface="Arimo"/>
                <a:sym typeface="Arimo"/>
              </a:rPr>
              <a:t>Visual displays for stakeholders to understand key performance and trends easily.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604165" y="2987563"/>
            <a:ext cx="6493655" cy="4311724"/>
            <a:chOff x="0" y="0"/>
            <a:chExt cx="8658207" cy="5748965"/>
          </a:xfrm>
        </p:grpSpPr>
        <p:sp>
          <p:nvSpPr>
            <p:cNvPr id="7" name="Freeform 7" descr="Lost Nation Thanks You for an Outstanding LNT-AID! Benefit - Lost ..."/>
            <p:cNvSpPr/>
            <p:nvPr/>
          </p:nvSpPr>
          <p:spPr>
            <a:xfrm>
              <a:off x="0" y="0"/>
              <a:ext cx="8658225" cy="5748909"/>
            </a:xfrm>
            <a:custGeom>
              <a:avLst/>
              <a:gdLst/>
              <a:ahLst/>
              <a:cxnLst/>
              <a:rect l="l" t="t" r="r" b="b"/>
              <a:pathLst>
                <a:path w="8658225" h="5748909">
                  <a:moveTo>
                    <a:pt x="0" y="0"/>
                  </a:moveTo>
                  <a:lnTo>
                    <a:pt x="8658225" y="0"/>
                  </a:lnTo>
                  <a:lnTo>
                    <a:pt x="8658225" y="5748909"/>
                  </a:lnTo>
                  <a:lnTo>
                    <a:pt x="0" y="574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92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36426" y="678507"/>
            <a:ext cx="12967544" cy="80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Agenda: Key Pillars of Data Engineering in RCM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36426" y="2180928"/>
            <a:ext cx="7881194" cy="7881194"/>
            <a:chOff x="0" y="0"/>
            <a:chExt cx="10508258" cy="1050825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508234" cy="10508234"/>
            </a:xfrm>
            <a:custGeom>
              <a:avLst/>
              <a:gdLst/>
              <a:ahLst/>
              <a:cxnLst/>
              <a:rect l="l" t="t" r="r" b="b"/>
              <a:pathLst>
                <a:path w="10508234" h="10508234">
                  <a:moveTo>
                    <a:pt x="0" y="0"/>
                  </a:moveTo>
                  <a:lnTo>
                    <a:pt x="10508234" y="0"/>
                  </a:lnTo>
                  <a:lnTo>
                    <a:pt x="10508234" y="10508234"/>
                  </a:lnTo>
                  <a:lnTo>
                    <a:pt x="0" y="10508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582647" y="3220097"/>
            <a:ext cx="7881194" cy="41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312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Database Integration (MySQL + Python)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82647" y="4737900"/>
            <a:ext cx="7881194" cy="41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312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ETL Pipeline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82647" y="4029049"/>
            <a:ext cx="7881194" cy="41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312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Data Quality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82647" y="5379944"/>
            <a:ext cx="7881194" cy="41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312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Dimensional Modeling (Star Schema)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82636" y="6211320"/>
            <a:ext cx="7881194" cy="41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312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SCD Type 2 for historical tracking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82647" y="7042696"/>
            <a:ext cx="7881194" cy="41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312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BigQuery Cloud Warehousing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105" y="648093"/>
            <a:ext cx="16231791" cy="167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125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Learning Outcomes: Mastering Key Data Engineering Concepts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30846" y="2659856"/>
            <a:ext cx="734317" cy="734318"/>
            <a:chOff x="0" y="0"/>
            <a:chExt cx="979090" cy="97909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79043" cy="979043"/>
            </a:xfrm>
            <a:custGeom>
              <a:avLst/>
              <a:gdLst/>
              <a:ahLst/>
              <a:cxnLst/>
              <a:rect l="l" t="t" r="r" b="b"/>
              <a:pathLst>
                <a:path w="979043" h="979043">
                  <a:moveTo>
                    <a:pt x="0" y="0"/>
                  </a:moveTo>
                  <a:lnTo>
                    <a:pt x="979043" y="0"/>
                  </a:lnTo>
                  <a:lnTo>
                    <a:pt x="979043" y="979043"/>
                  </a:lnTo>
                  <a:lnTo>
                    <a:pt x="0" y="97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4" b="-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130846" y="3875186"/>
            <a:ext cx="4553414" cy="42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000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Database Integration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104" y="4439598"/>
            <a:ext cx="7932241" cy="142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Connect to and extract data from multiple MySQL databases using Python, managing connections and handling errors effectively.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327505" y="2392860"/>
            <a:ext cx="734318" cy="734318"/>
            <a:chOff x="0" y="0"/>
            <a:chExt cx="979090" cy="97909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79043" cy="979043"/>
            </a:xfrm>
            <a:custGeom>
              <a:avLst/>
              <a:gdLst/>
              <a:ahLst/>
              <a:cxnLst/>
              <a:rect l="l" t="t" r="r" b="b"/>
              <a:pathLst>
                <a:path w="979043" h="979043">
                  <a:moveTo>
                    <a:pt x="0" y="0"/>
                  </a:moveTo>
                  <a:lnTo>
                    <a:pt x="979043" y="0"/>
                  </a:lnTo>
                  <a:lnTo>
                    <a:pt x="979043" y="979043"/>
                  </a:lnTo>
                  <a:lnTo>
                    <a:pt x="0" y="97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4" b="-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301062" y="3422749"/>
            <a:ext cx="5487135" cy="42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000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ETL Pipeline Development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74646" y="4005979"/>
            <a:ext cx="7932390" cy="142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Build robust ETL processes for extraction, complex transformations, and efficient loading into cloud warehouses, structuring workflows for maintainability.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10670" y="6471298"/>
            <a:ext cx="734318" cy="734317"/>
            <a:chOff x="0" y="0"/>
            <a:chExt cx="979090" cy="97909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79043" cy="979043"/>
            </a:xfrm>
            <a:custGeom>
              <a:avLst/>
              <a:gdLst/>
              <a:ahLst/>
              <a:cxnLst/>
              <a:rect l="l" t="t" r="r" b="b"/>
              <a:pathLst>
                <a:path w="979043" h="979043">
                  <a:moveTo>
                    <a:pt x="0" y="0"/>
                  </a:moveTo>
                  <a:lnTo>
                    <a:pt x="979043" y="0"/>
                  </a:lnTo>
                  <a:lnTo>
                    <a:pt x="979043" y="979043"/>
                  </a:lnTo>
                  <a:lnTo>
                    <a:pt x="0" y="97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4" b="-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10670" y="7545231"/>
            <a:ext cx="4881505" cy="42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000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Data Quality Management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0670" y="8063516"/>
            <a:ext cx="7932241" cy="95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 validation rules, cleansing techniques, quality scoring, and robust error handling for data integrity.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274646" y="6313406"/>
            <a:ext cx="734317" cy="734317"/>
            <a:chOff x="0" y="0"/>
            <a:chExt cx="979090" cy="97909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79043" cy="979043"/>
            </a:xfrm>
            <a:custGeom>
              <a:avLst/>
              <a:gdLst/>
              <a:ahLst/>
              <a:cxnLst/>
              <a:rect l="l" t="t" r="r" b="b"/>
              <a:pathLst>
                <a:path w="979043" h="979043">
                  <a:moveTo>
                    <a:pt x="0" y="0"/>
                  </a:moveTo>
                  <a:lnTo>
                    <a:pt x="979043" y="0"/>
                  </a:lnTo>
                  <a:lnTo>
                    <a:pt x="979043" y="979043"/>
                  </a:lnTo>
                  <a:lnTo>
                    <a:pt x="0" y="979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4" b="-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274646" y="7497898"/>
            <a:ext cx="5513552" cy="42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000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Dimensional Data Modeling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27505" y="8143354"/>
            <a:ext cx="8626585" cy="95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Design efficient star schemas for analytics, constructing fact tables and managing dimensions with surrogate keys.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58639" y="1688529"/>
            <a:ext cx="16085344" cy="180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Learning Outcomes: Mastering Key Data Engineering Concepts (Cont.)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073184" y="6882780"/>
            <a:ext cx="7885360" cy="3276154"/>
            <a:chOff x="0" y="0"/>
            <a:chExt cx="10513813" cy="4368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13822" cy="4368165"/>
            </a:xfrm>
            <a:custGeom>
              <a:avLst/>
              <a:gdLst/>
              <a:ahLst/>
              <a:cxnLst/>
              <a:rect l="l" t="t" r="r" b="b"/>
              <a:pathLst>
                <a:path w="10513822" h="436816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269982" y="0"/>
                  </a:lnTo>
                  <a:cubicBezTo>
                    <a:pt x="10404601" y="0"/>
                    <a:pt x="10513822" y="109220"/>
                    <a:pt x="10513822" y="243840"/>
                  </a:cubicBezTo>
                  <a:lnTo>
                    <a:pt x="10513822" y="4124325"/>
                  </a:lnTo>
                  <a:cubicBezTo>
                    <a:pt x="10513822" y="4258945"/>
                    <a:pt x="10404601" y="4368165"/>
                    <a:pt x="10269982" y="4368165"/>
                  </a:cubicBezTo>
                  <a:lnTo>
                    <a:pt x="243840" y="4368165"/>
                  </a:lnTo>
                  <a:cubicBezTo>
                    <a:pt x="109220" y="4368165"/>
                    <a:pt x="0" y="4258945"/>
                    <a:pt x="0" y="412432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01329" y="4891980"/>
            <a:ext cx="7885360" cy="152400"/>
            <a:chOff x="0" y="0"/>
            <a:chExt cx="10513813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13822" cy="203200"/>
            </a:xfrm>
            <a:custGeom>
              <a:avLst/>
              <a:gdLst/>
              <a:ahLst/>
              <a:cxnLst/>
              <a:rect l="l" t="t" r="r" b="b"/>
              <a:pathLst>
                <a:path w="10513822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412222" y="0"/>
                  </a:lnTo>
                  <a:cubicBezTo>
                    <a:pt x="10468356" y="0"/>
                    <a:pt x="10513822" y="45466"/>
                    <a:pt x="10513822" y="101600"/>
                  </a:cubicBezTo>
                  <a:cubicBezTo>
                    <a:pt x="10513822" y="157734"/>
                    <a:pt x="10468356" y="203200"/>
                    <a:pt x="10412222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571925" y="4458146"/>
            <a:ext cx="944016" cy="944016"/>
            <a:chOff x="0" y="0"/>
            <a:chExt cx="1258688" cy="12586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8697" cy="1258697"/>
            </a:xfrm>
            <a:custGeom>
              <a:avLst/>
              <a:gdLst/>
              <a:ahLst/>
              <a:cxnLst/>
              <a:rect l="l" t="t" r="r" b="b"/>
              <a:pathLst>
                <a:path w="1258697" h="1258697">
                  <a:moveTo>
                    <a:pt x="0" y="629285"/>
                  </a:moveTo>
                  <a:cubicBezTo>
                    <a:pt x="0" y="281813"/>
                    <a:pt x="281813" y="0"/>
                    <a:pt x="629285" y="0"/>
                  </a:cubicBezTo>
                  <a:cubicBezTo>
                    <a:pt x="976757" y="0"/>
                    <a:pt x="1258697" y="281813"/>
                    <a:pt x="1258697" y="629285"/>
                  </a:cubicBezTo>
                  <a:cubicBezTo>
                    <a:pt x="1258697" y="976757"/>
                    <a:pt x="976884" y="1258697"/>
                    <a:pt x="629285" y="1258697"/>
                  </a:cubicBezTo>
                  <a:cubicBezTo>
                    <a:pt x="281686" y="1258697"/>
                    <a:pt x="0" y="976884"/>
                    <a:pt x="0" y="629285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855145" y="4694188"/>
            <a:ext cx="377577" cy="471934"/>
            <a:chOff x="0" y="0"/>
            <a:chExt cx="503437" cy="629245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503428" cy="629285"/>
            </a:xfrm>
            <a:custGeom>
              <a:avLst/>
              <a:gdLst/>
              <a:ahLst/>
              <a:cxnLst/>
              <a:rect l="l" t="t" r="r" b="b"/>
              <a:pathLst>
                <a:path w="503428" h="629285">
                  <a:moveTo>
                    <a:pt x="0" y="0"/>
                  </a:moveTo>
                  <a:lnTo>
                    <a:pt x="503428" y="0"/>
                  </a:lnTo>
                  <a:lnTo>
                    <a:pt x="503428" y="629285"/>
                  </a:lnTo>
                  <a:lnTo>
                    <a:pt x="0" y="629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" r="-1" b="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265187" y="5505922"/>
            <a:ext cx="7179915" cy="90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500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Slowly Changing Dimensions (SCD)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5187" y="6774334"/>
            <a:ext cx="7179915" cy="155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 SCD Type 2 logic to track historical data changes, manage version control, and optimize for large-scale processing.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301311" y="4930080"/>
            <a:ext cx="7885360" cy="3276154"/>
            <a:chOff x="0" y="0"/>
            <a:chExt cx="10513813" cy="43682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513822" cy="4368165"/>
            </a:xfrm>
            <a:custGeom>
              <a:avLst/>
              <a:gdLst/>
              <a:ahLst/>
              <a:cxnLst/>
              <a:rect l="l" t="t" r="r" b="b"/>
              <a:pathLst>
                <a:path w="10513822" h="436816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269982" y="0"/>
                  </a:lnTo>
                  <a:cubicBezTo>
                    <a:pt x="10404601" y="0"/>
                    <a:pt x="10513822" y="109220"/>
                    <a:pt x="10513822" y="243840"/>
                  </a:cubicBezTo>
                  <a:lnTo>
                    <a:pt x="10513822" y="4124325"/>
                  </a:lnTo>
                  <a:cubicBezTo>
                    <a:pt x="10513822" y="4258945"/>
                    <a:pt x="10404601" y="4368165"/>
                    <a:pt x="10269982" y="4368165"/>
                  </a:cubicBezTo>
                  <a:lnTo>
                    <a:pt x="243840" y="4368165"/>
                  </a:lnTo>
                  <a:cubicBezTo>
                    <a:pt x="109220" y="4368165"/>
                    <a:pt x="0" y="4258945"/>
                    <a:pt x="0" y="412432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301311" y="4891980"/>
            <a:ext cx="7885360" cy="152400"/>
            <a:chOff x="0" y="0"/>
            <a:chExt cx="10513813" cy="203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513822" cy="203200"/>
            </a:xfrm>
            <a:custGeom>
              <a:avLst/>
              <a:gdLst/>
              <a:ahLst/>
              <a:cxnLst/>
              <a:rect l="l" t="t" r="r" b="b"/>
              <a:pathLst>
                <a:path w="10513822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412222" y="0"/>
                  </a:lnTo>
                  <a:cubicBezTo>
                    <a:pt x="10468356" y="0"/>
                    <a:pt x="10513822" y="45466"/>
                    <a:pt x="10513822" y="101600"/>
                  </a:cubicBezTo>
                  <a:cubicBezTo>
                    <a:pt x="10513822" y="157734"/>
                    <a:pt x="10468356" y="203200"/>
                    <a:pt x="10412222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2771909" y="4458146"/>
            <a:ext cx="944016" cy="944016"/>
            <a:chOff x="0" y="0"/>
            <a:chExt cx="1258688" cy="12586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58697" cy="1258697"/>
            </a:xfrm>
            <a:custGeom>
              <a:avLst/>
              <a:gdLst/>
              <a:ahLst/>
              <a:cxnLst/>
              <a:rect l="l" t="t" r="r" b="b"/>
              <a:pathLst>
                <a:path w="1258697" h="1258697">
                  <a:moveTo>
                    <a:pt x="0" y="629285"/>
                  </a:moveTo>
                  <a:cubicBezTo>
                    <a:pt x="0" y="281813"/>
                    <a:pt x="281813" y="0"/>
                    <a:pt x="629285" y="0"/>
                  </a:cubicBezTo>
                  <a:cubicBezTo>
                    <a:pt x="976757" y="0"/>
                    <a:pt x="1258697" y="281813"/>
                    <a:pt x="1258697" y="629285"/>
                  </a:cubicBezTo>
                  <a:cubicBezTo>
                    <a:pt x="1258697" y="976757"/>
                    <a:pt x="976884" y="1258697"/>
                    <a:pt x="629285" y="1258697"/>
                  </a:cubicBezTo>
                  <a:cubicBezTo>
                    <a:pt x="281686" y="1258697"/>
                    <a:pt x="0" y="976884"/>
                    <a:pt x="0" y="629285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055129" y="4694188"/>
            <a:ext cx="377578" cy="471934"/>
            <a:chOff x="0" y="0"/>
            <a:chExt cx="503437" cy="629245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503428" cy="629285"/>
            </a:xfrm>
            <a:custGeom>
              <a:avLst/>
              <a:gdLst/>
              <a:ahLst/>
              <a:cxnLst/>
              <a:rect l="l" t="t" r="r" b="b"/>
              <a:pathLst>
                <a:path w="503428" h="629285">
                  <a:moveTo>
                    <a:pt x="0" y="0"/>
                  </a:moveTo>
                  <a:lnTo>
                    <a:pt x="503428" y="0"/>
                  </a:lnTo>
                  <a:lnTo>
                    <a:pt x="503428" y="629285"/>
                  </a:lnTo>
                  <a:lnTo>
                    <a:pt x="0" y="629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" r="-1" b="2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9654034" y="5764411"/>
            <a:ext cx="8548241" cy="47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500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Cloud Data Warehousing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42749" y="6520532"/>
            <a:ext cx="7179915" cy="155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Understand BigQuery architecture, optimize schema design with partitioning and clustering, and manage costs effectively.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01329" y="1153269"/>
            <a:ext cx="16085344" cy="180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Technical Requirements: Building a Robust Data Pipeline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1912" y="3512591"/>
            <a:ext cx="5566269" cy="47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50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Data Integration &amp; Quality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1329" y="4449216"/>
            <a:ext cx="7658844" cy="105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Extract patient, provider, and transaction data from two MySQL databases.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1329" y="5566619"/>
            <a:ext cx="7658844" cy="55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Process monthly insurance claims from CSVs.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1329" y="6180385"/>
            <a:ext cx="7658844" cy="55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Maintain audit trails for compliance.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1329" y="6794152"/>
            <a:ext cx="7658844" cy="105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 comprehensive data validation and cleansing.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1329" y="7911554"/>
            <a:ext cx="7658844" cy="105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Standardize patient identifiers and establish data quality scoring.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09281" y="3006179"/>
            <a:ext cx="6763345" cy="38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50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Historical Data &amp; Analytics Infrastructure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37352" y="4449216"/>
            <a:ext cx="7658844" cy="105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 Slowly Changing Dimension (SCD) Type 2 for patient data.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37352" y="5566619"/>
            <a:ext cx="7658844" cy="105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Load processed data into Google BigQuery for scalable analytics.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37352" y="6684020"/>
            <a:ext cx="7658844" cy="105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Create a dimensional model (fact &amp; dimension tables) for self-service analytics.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01329" y="2968972"/>
            <a:ext cx="9227344" cy="180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Architecture: The RCM Data Pipeline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1329" y="5055691"/>
            <a:ext cx="9227344" cy="2205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diagram illustrates the comprehensive data flow from disparate source systems, through Python-driven ETL processes, culminating in a BigQuery data warehouse designed for robust RCM analytics.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98234" y="531882"/>
            <a:ext cx="1434176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4000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Project Workflow: A Step-by-Step Implementation Guide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04292" y="1439168"/>
            <a:ext cx="191244" cy="1052810"/>
            <a:chOff x="0" y="0"/>
            <a:chExt cx="254992" cy="1403747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229616" cy="1378331"/>
            </a:xfrm>
            <a:custGeom>
              <a:avLst/>
              <a:gdLst/>
              <a:ahLst/>
              <a:cxnLst/>
              <a:rect l="l" t="t" r="r" b="b"/>
              <a:pathLst>
                <a:path w="229616" h="1378331">
                  <a:moveTo>
                    <a:pt x="0" y="125222"/>
                  </a:moveTo>
                  <a:cubicBezTo>
                    <a:pt x="0" y="56007"/>
                    <a:pt x="51435" y="0"/>
                    <a:pt x="114808" y="0"/>
                  </a:cubicBezTo>
                  <a:cubicBezTo>
                    <a:pt x="178181" y="0"/>
                    <a:pt x="229616" y="56007"/>
                    <a:pt x="229616" y="125222"/>
                  </a:cubicBezTo>
                  <a:lnTo>
                    <a:pt x="229616" y="1253109"/>
                  </a:lnTo>
                  <a:cubicBezTo>
                    <a:pt x="229616" y="1322197"/>
                    <a:pt x="178181" y="1378331"/>
                    <a:pt x="114808" y="1378331"/>
                  </a:cubicBezTo>
                  <a:cubicBezTo>
                    <a:pt x="51435" y="1378331"/>
                    <a:pt x="0" y="1322324"/>
                    <a:pt x="0" y="125310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55016" cy="1403731"/>
            </a:xfrm>
            <a:custGeom>
              <a:avLst/>
              <a:gdLst/>
              <a:ahLst/>
              <a:cxnLst/>
              <a:rect l="l" t="t" r="r" b="b"/>
              <a:pathLst>
                <a:path w="255016" h="1403731">
                  <a:moveTo>
                    <a:pt x="0" y="137922"/>
                  </a:moveTo>
                  <a:cubicBezTo>
                    <a:pt x="0" y="62738"/>
                    <a:pt x="56007" y="0"/>
                    <a:pt x="127508" y="0"/>
                  </a:cubicBezTo>
                  <a:cubicBezTo>
                    <a:pt x="129921" y="0"/>
                    <a:pt x="132207" y="635"/>
                    <a:pt x="134239" y="1905"/>
                  </a:cubicBezTo>
                  <a:lnTo>
                    <a:pt x="127508" y="12700"/>
                  </a:lnTo>
                  <a:lnTo>
                    <a:pt x="127508" y="0"/>
                  </a:lnTo>
                  <a:lnTo>
                    <a:pt x="127508" y="12700"/>
                  </a:lnTo>
                  <a:lnTo>
                    <a:pt x="127508" y="0"/>
                  </a:lnTo>
                  <a:cubicBezTo>
                    <a:pt x="198882" y="0"/>
                    <a:pt x="255016" y="62738"/>
                    <a:pt x="255016" y="137922"/>
                  </a:cubicBezTo>
                  <a:lnTo>
                    <a:pt x="255016" y="1265809"/>
                  </a:lnTo>
                  <a:lnTo>
                    <a:pt x="242316" y="1265809"/>
                  </a:lnTo>
                  <a:lnTo>
                    <a:pt x="255016" y="1265809"/>
                  </a:lnTo>
                  <a:cubicBezTo>
                    <a:pt x="255016" y="1340866"/>
                    <a:pt x="199009" y="1403731"/>
                    <a:pt x="127508" y="1403731"/>
                  </a:cubicBezTo>
                  <a:lnTo>
                    <a:pt x="127508" y="1391031"/>
                  </a:lnTo>
                  <a:lnTo>
                    <a:pt x="127508" y="1378331"/>
                  </a:lnTo>
                  <a:lnTo>
                    <a:pt x="127508" y="1391031"/>
                  </a:lnTo>
                  <a:lnTo>
                    <a:pt x="127508" y="1403731"/>
                  </a:lnTo>
                  <a:cubicBezTo>
                    <a:pt x="56007" y="1403731"/>
                    <a:pt x="0" y="1340993"/>
                    <a:pt x="0" y="1265809"/>
                  </a:cubicBezTo>
                  <a:lnTo>
                    <a:pt x="0" y="137922"/>
                  </a:lnTo>
                  <a:lnTo>
                    <a:pt x="12700" y="137922"/>
                  </a:lnTo>
                  <a:lnTo>
                    <a:pt x="0" y="137922"/>
                  </a:lnTo>
                  <a:moveTo>
                    <a:pt x="25400" y="137922"/>
                  </a:moveTo>
                  <a:lnTo>
                    <a:pt x="25400" y="1265809"/>
                  </a:lnTo>
                  <a:lnTo>
                    <a:pt x="12700" y="1265809"/>
                  </a:lnTo>
                  <a:lnTo>
                    <a:pt x="25400" y="1265809"/>
                  </a:lnTo>
                  <a:cubicBezTo>
                    <a:pt x="25400" y="1329055"/>
                    <a:pt x="72136" y="1378331"/>
                    <a:pt x="127508" y="1378331"/>
                  </a:cubicBezTo>
                  <a:cubicBezTo>
                    <a:pt x="134493" y="1378331"/>
                    <a:pt x="140208" y="1384046"/>
                    <a:pt x="140208" y="1391031"/>
                  </a:cubicBezTo>
                  <a:cubicBezTo>
                    <a:pt x="140208" y="1398016"/>
                    <a:pt x="134493" y="1403731"/>
                    <a:pt x="127508" y="1403731"/>
                  </a:cubicBezTo>
                  <a:cubicBezTo>
                    <a:pt x="120523" y="1403731"/>
                    <a:pt x="114808" y="1398016"/>
                    <a:pt x="114808" y="1391031"/>
                  </a:cubicBezTo>
                  <a:cubicBezTo>
                    <a:pt x="114808" y="1384046"/>
                    <a:pt x="120523" y="1378331"/>
                    <a:pt x="127508" y="1378331"/>
                  </a:cubicBezTo>
                  <a:cubicBezTo>
                    <a:pt x="182880" y="1378331"/>
                    <a:pt x="229616" y="1329055"/>
                    <a:pt x="229616" y="1265809"/>
                  </a:cubicBezTo>
                  <a:lnTo>
                    <a:pt x="229616" y="137922"/>
                  </a:lnTo>
                  <a:lnTo>
                    <a:pt x="242316" y="137922"/>
                  </a:lnTo>
                  <a:lnTo>
                    <a:pt x="229616" y="137922"/>
                  </a:lnTo>
                  <a:cubicBezTo>
                    <a:pt x="229616" y="74676"/>
                    <a:pt x="182880" y="25400"/>
                    <a:pt x="127508" y="25400"/>
                  </a:cubicBezTo>
                  <a:cubicBezTo>
                    <a:pt x="125095" y="25400"/>
                    <a:pt x="122809" y="24765"/>
                    <a:pt x="120777" y="23495"/>
                  </a:cubicBezTo>
                  <a:lnTo>
                    <a:pt x="127508" y="12700"/>
                  </a:lnTo>
                  <a:lnTo>
                    <a:pt x="127508" y="25400"/>
                  </a:lnTo>
                  <a:cubicBezTo>
                    <a:pt x="72136" y="25400"/>
                    <a:pt x="25400" y="74676"/>
                    <a:pt x="25400" y="137922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58204" y="1820911"/>
            <a:ext cx="5499795" cy="284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3200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1. Environment Setup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8205" y="2126064"/>
            <a:ext cx="16088320" cy="1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499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Install MySQL, set up Google Cloud Project &amp; </a:t>
            </a:r>
            <a:r>
              <a:rPr lang="en-US" sz="2499" dirty="0" err="1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BigQuery</a:t>
            </a:r>
            <a:r>
              <a:rPr lang="en-US" sz="2499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, and configure Python with necessary libraries.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62657" y="2602110"/>
            <a:ext cx="191244" cy="1052810"/>
            <a:chOff x="0" y="0"/>
            <a:chExt cx="254992" cy="1403747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229616" cy="1378331"/>
            </a:xfrm>
            <a:custGeom>
              <a:avLst/>
              <a:gdLst/>
              <a:ahLst/>
              <a:cxnLst/>
              <a:rect l="l" t="t" r="r" b="b"/>
              <a:pathLst>
                <a:path w="229616" h="1378331">
                  <a:moveTo>
                    <a:pt x="0" y="125222"/>
                  </a:moveTo>
                  <a:cubicBezTo>
                    <a:pt x="0" y="56007"/>
                    <a:pt x="51435" y="0"/>
                    <a:pt x="114808" y="0"/>
                  </a:cubicBezTo>
                  <a:cubicBezTo>
                    <a:pt x="178181" y="0"/>
                    <a:pt x="229616" y="56007"/>
                    <a:pt x="229616" y="125222"/>
                  </a:cubicBezTo>
                  <a:lnTo>
                    <a:pt x="229616" y="1253109"/>
                  </a:lnTo>
                  <a:cubicBezTo>
                    <a:pt x="229616" y="1322197"/>
                    <a:pt x="178181" y="1378331"/>
                    <a:pt x="114808" y="1378331"/>
                  </a:cubicBezTo>
                  <a:cubicBezTo>
                    <a:pt x="51435" y="1378331"/>
                    <a:pt x="0" y="1322324"/>
                    <a:pt x="0" y="125310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55016" cy="1403731"/>
            </a:xfrm>
            <a:custGeom>
              <a:avLst/>
              <a:gdLst/>
              <a:ahLst/>
              <a:cxnLst/>
              <a:rect l="l" t="t" r="r" b="b"/>
              <a:pathLst>
                <a:path w="255016" h="1403731">
                  <a:moveTo>
                    <a:pt x="0" y="137922"/>
                  </a:moveTo>
                  <a:cubicBezTo>
                    <a:pt x="0" y="62738"/>
                    <a:pt x="56007" y="0"/>
                    <a:pt x="127508" y="0"/>
                  </a:cubicBezTo>
                  <a:cubicBezTo>
                    <a:pt x="129921" y="0"/>
                    <a:pt x="132207" y="635"/>
                    <a:pt x="134239" y="1905"/>
                  </a:cubicBezTo>
                  <a:lnTo>
                    <a:pt x="127508" y="12700"/>
                  </a:lnTo>
                  <a:lnTo>
                    <a:pt x="127508" y="0"/>
                  </a:lnTo>
                  <a:lnTo>
                    <a:pt x="127508" y="12700"/>
                  </a:lnTo>
                  <a:lnTo>
                    <a:pt x="127508" y="0"/>
                  </a:lnTo>
                  <a:cubicBezTo>
                    <a:pt x="198882" y="0"/>
                    <a:pt x="255016" y="62738"/>
                    <a:pt x="255016" y="137922"/>
                  </a:cubicBezTo>
                  <a:lnTo>
                    <a:pt x="255016" y="1265809"/>
                  </a:lnTo>
                  <a:lnTo>
                    <a:pt x="242316" y="1265809"/>
                  </a:lnTo>
                  <a:lnTo>
                    <a:pt x="255016" y="1265809"/>
                  </a:lnTo>
                  <a:cubicBezTo>
                    <a:pt x="255016" y="1340866"/>
                    <a:pt x="199009" y="1403731"/>
                    <a:pt x="127508" y="1403731"/>
                  </a:cubicBezTo>
                  <a:lnTo>
                    <a:pt x="127508" y="1391031"/>
                  </a:lnTo>
                  <a:lnTo>
                    <a:pt x="127508" y="1378331"/>
                  </a:lnTo>
                  <a:lnTo>
                    <a:pt x="127508" y="1391031"/>
                  </a:lnTo>
                  <a:lnTo>
                    <a:pt x="127508" y="1403731"/>
                  </a:lnTo>
                  <a:cubicBezTo>
                    <a:pt x="56007" y="1403731"/>
                    <a:pt x="0" y="1340993"/>
                    <a:pt x="0" y="1265809"/>
                  </a:cubicBezTo>
                  <a:lnTo>
                    <a:pt x="0" y="137922"/>
                  </a:lnTo>
                  <a:lnTo>
                    <a:pt x="12700" y="137922"/>
                  </a:lnTo>
                  <a:lnTo>
                    <a:pt x="0" y="137922"/>
                  </a:lnTo>
                  <a:moveTo>
                    <a:pt x="25400" y="137922"/>
                  </a:moveTo>
                  <a:lnTo>
                    <a:pt x="25400" y="1265809"/>
                  </a:lnTo>
                  <a:lnTo>
                    <a:pt x="12700" y="1265809"/>
                  </a:lnTo>
                  <a:lnTo>
                    <a:pt x="25400" y="1265809"/>
                  </a:lnTo>
                  <a:cubicBezTo>
                    <a:pt x="25400" y="1329055"/>
                    <a:pt x="72136" y="1378331"/>
                    <a:pt x="127508" y="1378331"/>
                  </a:cubicBezTo>
                  <a:cubicBezTo>
                    <a:pt x="134493" y="1378331"/>
                    <a:pt x="140208" y="1384046"/>
                    <a:pt x="140208" y="1391031"/>
                  </a:cubicBezTo>
                  <a:cubicBezTo>
                    <a:pt x="140208" y="1398016"/>
                    <a:pt x="134493" y="1403731"/>
                    <a:pt x="127508" y="1403731"/>
                  </a:cubicBezTo>
                  <a:cubicBezTo>
                    <a:pt x="120523" y="1403731"/>
                    <a:pt x="114808" y="1398016"/>
                    <a:pt x="114808" y="1391031"/>
                  </a:cubicBezTo>
                  <a:cubicBezTo>
                    <a:pt x="114808" y="1384046"/>
                    <a:pt x="120523" y="1378331"/>
                    <a:pt x="127508" y="1378331"/>
                  </a:cubicBezTo>
                  <a:cubicBezTo>
                    <a:pt x="182880" y="1378331"/>
                    <a:pt x="229616" y="1329055"/>
                    <a:pt x="229616" y="1265809"/>
                  </a:cubicBezTo>
                  <a:lnTo>
                    <a:pt x="229616" y="137922"/>
                  </a:lnTo>
                  <a:lnTo>
                    <a:pt x="242316" y="137922"/>
                  </a:lnTo>
                  <a:lnTo>
                    <a:pt x="229616" y="137922"/>
                  </a:lnTo>
                  <a:cubicBezTo>
                    <a:pt x="229616" y="74676"/>
                    <a:pt x="182880" y="25400"/>
                    <a:pt x="127508" y="25400"/>
                  </a:cubicBezTo>
                  <a:cubicBezTo>
                    <a:pt x="125095" y="25400"/>
                    <a:pt x="122809" y="24765"/>
                    <a:pt x="120777" y="23495"/>
                  </a:cubicBezTo>
                  <a:lnTo>
                    <a:pt x="127508" y="12700"/>
                  </a:lnTo>
                  <a:lnTo>
                    <a:pt x="127508" y="25400"/>
                  </a:lnTo>
                  <a:cubicBezTo>
                    <a:pt x="72136" y="25400"/>
                    <a:pt x="25400" y="74676"/>
                    <a:pt x="25400" y="137922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616570" y="2983854"/>
            <a:ext cx="4403229" cy="284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3200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2. Data Extraction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6571" y="3300951"/>
            <a:ext cx="15829955" cy="1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49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Develop a DataExtractor to pull patient/transaction data from MySQL and process claims CSVs.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21172" y="3765054"/>
            <a:ext cx="191244" cy="1052810"/>
            <a:chOff x="0" y="0"/>
            <a:chExt cx="254992" cy="1403747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229616" cy="1378331"/>
            </a:xfrm>
            <a:custGeom>
              <a:avLst/>
              <a:gdLst/>
              <a:ahLst/>
              <a:cxnLst/>
              <a:rect l="l" t="t" r="r" b="b"/>
              <a:pathLst>
                <a:path w="229616" h="1378331">
                  <a:moveTo>
                    <a:pt x="0" y="125222"/>
                  </a:moveTo>
                  <a:cubicBezTo>
                    <a:pt x="0" y="56007"/>
                    <a:pt x="51435" y="0"/>
                    <a:pt x="114808" y="0"/>
                  </a:cubicBezTo>
                  <a:cubicBezTo>
                    <a:pt x="178181" y="0"/>
                    <a:pt x="229616" y="56007"/>
                    <a:pt x="229616" y="125222"/>
                  </a:cubicBezTo>
                  <a:lnTo>
                    <a:pt x="229616" y="1253109"/>
                  </a:lnTo>
                  <a:cubicBezTo>
                    <a:pt x="229616" y="1322197"/>
                    <a:pt x="178181" y="1378331"/>
                    <a:pt x="114808" y="1378331"/>
                  </a:cubicBezTo>
                  <a:cubicBezTo>
                    <a:pt x="51435" y="1378331"/>
                    <a:pt x="0" y="1322324"/>
                    <a:pt x="0" y="125310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55016" cy="1403731"/>
            </a:xfrm>
            <a:custGeom>
              <a:avLst/>
              <a:gdLst/>
              <a:ahLst/>
              <a:cxnLst/>
              <a:rect l="l" t="t" r="r" b="b"/>
              <a:pathLst>
                <a:path w="255016" h="1403731">
                  <a:moveTo>
                    <a:pt x="0" y="137922"/>
                  </a:moveTo>
                  <a:cubicBezTo>
                    <a:pt x="0" y="62738"/>
                    <a:pt x="56007" y="0"/>
                    <a:pt x="127508" y="0"/>
                  </a:cubicBezTo>
                  <a:cubicBezTo>
                    <a:pt x="129921" y="0"/>
                    <a:pt x="132207" y="635"/>
                    <a:pt x="134239" y="1905"/>
                  </a:cubicBezTo>
                  <a:lnTo>
                    <a:pt x="127508" y="12700"/>
                  </a:lnTo>
                  <a:lnTo>
                    <a:pt x="127508" y="0"/>
                  </a:lnTo>
                  <a:lnTo>
                    <a:pt x="127508" y="12700"/>
                  </a:lnTo>
                  <a:lnTo>
                    <a:pt x="127508" y="0"/>
                  </a:lnTo>
                  <a:cubicBezTo>
                    <a:pt x="198882" y="0"/>
                    <a:pt x="255016" y="62738"/>
                    <a:pt x="255016" y="137922"/>
                  </a:cubicBezTo>
                  <a:lnTo>
                    <a:pt x="255016" y="1265809"/>
                  </a:lnTo>
                  <a:lnTo>
                    <a:pt x="242316" y="1265809"/>
                  </a:lnTo>
                  <a:lnTo>
                    <a:pt x="255016" y="1265809"/>
                  </a:lnTo>
                  <a:cubicBezTo>
                    <a:pt x="255016" y="1340866"/>
                    <a:pt x="199009" y="1403731"/>
                    <a:pt x="127508" y="1403731"/>
                  </a:cubicBezTo>
                  <a:lnTo>
                    <a:pt x="127508" y="1391031"/>
                  </a:lnTo>
                  <a:lnTo>
                    <a:pt x="127508" y="1378331"/>
                  </a:lnTo>
                  <a:lnTo>
                    <a:pt x="127508" y="1391031"/>
                  </a:lnTo>
                  <a:lnTo>
                    <a:pt x="127508" y="1403731"/>
                  </a:lnTo>
                  <a:cubicBezTo>
                    <a:pt x="56007" y="1403731"/>
                    <a:pt x="0" y="1340993"/>
                    <a:pt x="0" y="1265809"/>
                  </a:cubicBezTo>
                  <a:lnTo>
                    <a:pt x="0" y="137922"/>
                  </a:lnTo>
                  <a:lnTo>
                    <a:pt x="12700" y="137922"/>
                  </a:lnTo>
                  <a:lnTo>
                    <a:pt x="0" y="137922"/>
                  </a:lnTo>
                  <a:moveTo>
                    <a:pt x="25400" y="137922"/>
                  </a:moveTo>
                  <a:lnTo>
                    <a:pt x="25400" y="1265809"/>
                  </a:lnTo>
                  <a:lnTo>
                    <a:pt x="12700" y="1265809"/>
                  </a:lnTo>
                  <a:lnTo>
                    <a:pt x="25400" y="1265809"/>
                  </a:lnTo>
                  <a:cubicBezTo>
                    <a:pt x="25400" y="1329055"/>
                    <a:pt x="72136" y="1378331"/>
                    <a:pt x="127508" y="1378331"/>
                  </a:cubicBezTo>
                  <a:cubicBezTo>
                    <a:pt x="134493" y="1378331"/>
                    <a:pt x="140208" y="1384046"/>
                    <a:pt x="140208" y="1391031"/>
                  </a:cubicBezTo>
                  <a:cubicBezTo>
                    <a:pt x="140208" y="1398016"/>
                    <a:pt x="134493" y="1403731"/>
                    <a:pt x="127508" y="1403731"/>
                  </a:cubicBezTo>
                  <a:cubicBezTo>
                    <a:pt x="120523" y="1403731"/>
                    <a:pt x="114808" y="1398016"/>
                    <a:pt x="114808" y="1391031"/>
                  </a:cubicBezTo>
                  <a:cubicBezTo>
                    <a:pt x="114808" y="1384046"/>
                    <a:pt x="120523" y="1378331"/>
                    <a:pt x="127508" y="1378331"/>
                  </a:cubicBezTo>
                  <a:cubicBezTo>
                    <a:pt x="182880" y="1378331"/>
                    <a:pt x="229616" y="1329055"/>
                    <a:pt x="229616" y="1265809"/>
                  </a:cubicBezTo>
                  <a:lnTo>
                    <a:pt x="229616" y="137922"/>
                  </a:lnTo>
                  <a:lnTo>
                    <a:pt x="242316" y="137922"/>
                  </a:lnTo>
                  <a:lnTo>
                    <a:pt x="229616" y="137922"/>
                  </a:lnTo>
                  <a:cubicBezTo>
                    <a:pt x="229616" y="74676"/>
                    <a:pt x="182880" y="25400"/>
                    <a:pt x="127508" y="25400"/>
                  </a:cubicBezTo>
                  <a:cubicBezTo>
                    <a:pt x="125095" y="25400"/>
                    <a:pt x="122809" y="24765"/>
                    <a:pt x="120777" y="23495"/>
                  </a:cubicBezTo>
                  <a:lnTo>
                    <a:pt x="127508" y="12700"/>
                  </a:lnTo>
                  <a:lnTo>
                    <a:pt x="127508" y="25400"/>
                  </a:lnTo>
                  <a:cubicBezTo>
                    <a:pt x="72136" y="25400"/>
                    <a:pt x="25400" y="74676"/>
                    <a:pt x="25400" y="137922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875084" y="4130569"/>
            <a:ext cx="5287716" cy="284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3200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3. Data Transformation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75086" y="4480122"/>
            <a:ext cx="15571440" cy="1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499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 data quality/cleansing, apply business logic, and build a Common Data Model.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79538" y="4927996"/>
            <a:ext cx="191244" cy="1052810"/>
            <a:chOff x="0" y="0"/>
            <a:chExt cx="254992" cy="1403747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229616" cy="1378331"/>
            </a:xfrm>
            <a:custGeom>
              <a:avLst/>
              <a:gdLst/>
              <a:ahLst/>
              <a:cxnLst/>
              <a:rect l="l" t="t" r="r" b="b"/>
              <a:pathLst>
                <a:path w="229616" h="1378331">
                  <a:moveTo>
                    <a:pt x="0" y="125222"/>
                  </a:moveTo>
                  <a:cubicBezTo>
                    <a:pt x="0" y="56007"/>
                    <a:pt x="51435" y="0"/>
                    <a:pt x="114808" y="0"/>
                  </a:cubicBezTo>
                  <a:cubicBezTo>
                    <a:pt x="178181" y="0"/>
                    <a:pt x="229616" y="56007"/>
                    <a:pt x="229616" y="125222"/>
                  </a:cubicBezTo>
                  <a:lnTo>
                    <a:pt x="229616" y="1253109"/>
                  </a:lnTo>
                  <a:cubicBezTo>
                    <a:pt x="229616" y="1322197"/>
                    <a:pt x="178181" y="1378331"/>
                    <a:pt x="114808" y="1378331"/>
                  </a:cubicBezTo>
                  <a:cubicBezTo>
                    <a:pt x="51435" y="1378331"/>
                    <a:pt x="0" y="1322324"/>
                    <a:pt x="0" y="125310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255016" cy="1403731"/>
            </a:xfrm>
            <a:custGeom>
              <a:avLst/>
              <a:gdLst/>
              <a:ahLst/>
              <a:cxnLst/>
              <a:rect l="l" t="t" r="r" b="b"/>
              <a:pathLst>
                <a:path w="255016" h="1403731">
                  <a:moveTo>
                    <a:pt x="0" y="137922"/>
                  </a:moveTo>
                  <a:cubicBezTo>
                    <a:pt x="0" y="62738"/>
                    <a:pt x="56007" y="0"/>
                    <a:pt x="127508" y="0"/>
                  </a:cubicBezTo>
                  <a:cubicBezTo>
                    <a:pt x="129921" y="0"/>
                    <a:pt x="132207" y="635"/>
                    <a:pt x="134239" y="1905"/>
                  </a:cubicBezTo>
                  <a:lnTo>
                    <a:pt x="127508" y="12700"/>
                  </a:lnTo>
                  <a:lnTo>
                    <a:pt x="127508" y="0"/>
                  </a:lnTo>
                  <a:lnTo>
                    <a:pt x="127508" y="12700"/>
                  </a:lnTo>
                  <a:lnTo>
                    <a:pt x="127508" y="0"/>
                  </a:lnTo>
                  <a:cubicBezTo>
                    <a:pt x="198882" y="0"/>
                    <a:pt x="255016" y="62738"/>
                    <a:pt x="255016" y="137922"/>
                  </a:cubicBezTo>
                  <a:lnTo>
                    <a:pt x="255016" y="1265809"/>
                  </a:lnTo>
                  <a:lnTo>
                    <a:pt x="242316" y="1265809"/>
                  </a:lnTo>
                  <a:lnTo>
                    <a:pt x="255016" y="1265809"/>
                  </a:lnTo>
                  <a:cubicBezTo>
                    <a:pt x="255016" y="1340866"/>
                    <a:pt x="199009" y="1403731"/>
                    <a:pt x="127508" y="1403731"/>
                  </a:cubicBezTo>
                  <a:lnTo>
                    <a:pt x="127508" y="1391031"/>
                  </a:lnTo>
                  <a:lnTo>
                    <a:pt x="127508" y="1378331"/>
                  </a:lnTo>
                  <a:lnTo>
                    <a:pt x="127508" y="1391031"/>
                  </a:lnTo>
                  <a:lnTo>
                    <a:pt x="127508" y="1403731"/>
                  </a:lnTo>
                  <a:cubicBezTo>
                    <a:pt x="56007" y="1403731"/>
                    <a:pt x="0" y="1340993"/>
                    <a:pt x="0" y="1265809"/>
                  </a:cubicBezTo>
                  <a:lnTo>
                    <a:pt x="0" y="137922"/>
                  </a:lnTo>
                  <a:lnTo>
                    <a:pt x="12700" y="137922"/>
                  </a:lnTo>
                  <a:lnTo>
                    <a:pt x="0" y="137922"/>
                  </a:lnTo>
                  <a:moveTo>
                    <a:pt x="25400" y="137922"/>
                  </a:moveTo>
                  <a:lnTo>
                    <a:pt x="25400" y="1265809"/>
                  </a:lnTo>
                  <a:lnTo>
                    <a:pt x="12700" y="1265809"/>
                  </a:lnTo>
                  <a:lnTo>
                    <a:pt x="25400" y="1265809"/>
                  </a:lnTo>
                  <a:cubicBezTo>
                    <a:pt x="25400" y="1329055"/>
                    <a:pt x="72136" y="1378331"/>
                    <a:pt x="127508" y="1378331"/>
                  </a:cubicBezTo>
                  <a:cubicBezTo>
                    <a:pt x="134493" y="1378331"/>
                    <a:pt x="140208" y="1384046"/>
                    <a:pt x="140208" y="1391031"/>
                  </a:cubicBezTo>
                  <a:cubicBezTo>
                    <a:pt x="140208" y="1398016"/>
                    <a:pt x="134493" y="1403731"/>
                    <a:pt x="127508" y="1403731"/>
                  </a:cubicBezTo>
                  <a:cubicBezTo>
                    <a:pt x="120523" y="1403731"/>
                    <a:pt x="114808" y="1398016"/>
                    <a:pt x="114808" y="1391031"/>
                  </a:cubicBezTo>
                  <a:cubicBezTo>
                    <a:pt x="114808" y="1384046"/>
                    <a:pt x="120523" y="1378331"/>
                    <a:pt x="127508" y="1378331"/>
                  </a:cubicBezTo>
                  <a:cubicBezTo>
                    <a:pt x="182880" y="1378331"/>
                    <a:pt x="229616" y="1329055"/>
                    <a:pt x="229616" y="1265809"/>
                  </a:cubicBezTo>
                  <a:lnTo>
                    <a:pt x="229616" y="137922"/>
                  </a:lnTo>
                  <a:lnTo>
                    <a:pt x="242316" y="137922"/>
                  </a:lnTo>
                  <a:lnTo>
                    <a:pt x="229616" y="137922"/>
                  </a:lnTo>
                  <a:cubicBezTo>
                    <a:pt x="229616" y="74676"/>
                    <a:pt x="182880" y="25400"/>
                    <a:pt x="127508" y="25400"/>
                  </a:cubicBezTo>
                  <a:cubicBezTo>
                    <a:pt x="125095" y="25400"/>
                    <a:pt x="122809" y="24765"/>
                    <a:pt x="120777" y="23495"/>
                  </a:cubicBezTo>
                  <a:lnTo>
                    <a:pt x="127508" y="12700"/>
                  </a:lnTo>
                  <a:lnTo>
                    <a:pt x="127508" y="25400"/>
                  </a:lnTo>
                  <a:cubicBezTo>
                    <a:pt x="72136" y="25400"/>
                    <a:pt x="25400" y="74676"/>
                    <a:pt x="25400" y="137922"/>
                  </a:cubicBezTo>
                  <a:close/>
                </a:path>
              </a:pathLst>
            </a:custGeom>
            <a:solidFill>
              <a:srgbClr val="091231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2133450" y="5309740"/>
            <a:ext cx="5638949" cy="284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3200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4. Dimensional Modeling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33451" y="5620865"/>
            <a:ext cx="15313075" cy="1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499" dirty="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Create dimension tables (patients, providers, procedures, date) and fact tables (transactions, claims).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521172" y="6090939"/>
            <a:ext cx="191244" cy="1052810"/>
            <a:chOff x="0" y="0"/>
            <a:chExt cx="254992" cy="1403747"/>
          </a:xfrm>
        </p:grpSpPr>
        <p:sp>
          <p:nvSpPr>
            <p:cNvPr id="28" name="Freeform 28"/>
            <p:cNvSpPr/>
            <p:nvPr/>
          </p:nvSpPr>
          <p:spPr>
            <a:xfrm>
              <a:off x="12700" y="12700"/>
              <a:ext cx="229616" cy="1378331"/>
            </a:xfrm>
            <a:custGeom>
              <a:avLst/>
              <a:gdLst/>
              <a:ahLst/>
              <a:cxnLst/>
              <a:rect l="l" t="t" r="r" b="b"/>
              <a:pathLst>
                <a:path w="229616" h="1378331">
                  <a:moveTo>
                    <a:pt x="0" y="125222"/>
                  </a:moveTo>
                  <a:cubicBezTo>
                    <a:pt x="0" y="56007"/>
                    <a:pt x="51435" y="0"/>
                    <a:pt x="114808" y="0"/>
                  </a:cubicBezTo>
                  <a:cubicBezTo>
                    <a:pt x="178181" y="0"/>
                    <a:pt x="229616" y="56007"/>
                    <a:pt x="229616" y="125222"/>
                  </a:cubicBezTo>
                  <a:lnTo>
                    <a:pt x="229616" y="1253109"/>
                  </a:lnTo>
                  <a:cubicBezTo>
                    <a:pt x="229616" y="1322197"/>
                    <a:pt x="178181" y="1378331"/>
                    <a:pt x="114808" y="1378331"/>
                  </a:cubicBezTo>
                  <a:cubicBezTo>
                    <a:pt x="51435" y="1378331"/>
                    <a:pt x="0" y="1322324"/>
                    <a:pt x="0" y="125310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255016" cy="1403731"/>
            </a:xfrm>
            <a:custGeom>
              <a:avLst/>
              <a:gdLst/>
              <a:ahLst/>
              <a:cxnLst/>
              <a:rect l="l" t="t" r="r" b="b"/>
              <a:pathLst>
                <a:path w="255016" h="1403731">
                  <a:moveTo>
                    <a:pt x="0" y="137922"/>
                  </a:moveTo>
                  <a:cubicBezTo>
                    <a:pt x="0" y="62738"/>
                    <a:pt x="56007" y="0"/>
                    <a:pt x="127508" y="0"/>
                  </a:cubicBezTo>
                  <a:cubicBezTo>
                    <a:pt x="129921" y="0"/>
                    <a:pt x="132207" y="635"/>
                    <a:pt x="134239" y="1905"/>
                  </a:cubicBezTo>
                  <a:lnTo>
                    <a:pt x="127508" y="12700"/>
                  </a:lnTo>
                  <a:lnTo>
                    <a:pt x="127508" y="0"/>
                  </a:lnTo>
                  <a:lnTo>
                    <a:pt x="127508" y="12700"/>
                  </a:lnTo>
                  <a:lnTo>
                    <a:pt x="127508" y="0"/>
                  </a:lnTo>
                  <a:cubicBezTo>
                    <a:pt x="198882" y="0"/>
                    <a:pt x="255016" y="62738"/>
                    <a:pt x="255016" y="137922"/>
                  </a:cubicBezTo>
                  <a:lnTo>
                    <a:pt x="255016" y="1265809"/>
                  </a:lnTo>
                  <a:lnTo>
                    <a:pt x="242316" y="1265809"/>
                  </a:lnTo>
                  <a:lnTo>
                    <a:pt x="255016" y="1265809"/>
                  </a:lnTo>
                  <a:cubicBezTo>
                    <a:pt x="255016" y="1340866"/>
                    <a:pt x="199009" y="1403731"/>
                    <a:pt x="127508" y="1403731"/>
                  </a:cubicBezTo>
                  <a:lnTo>
                    <a:pt x="127508" y="1391031"/>
                  </a:lnTo>
                  <a:lnTo>
                    <a:pt x="127508" y="1378331"/>
                  </a:lnTo>
                  <a:lnTo>
                    <a:pt x="127508" y="1391031"/>
                  </a:lnTo>
                  <a:lnTo>
                    <a:pt x="127508" y="1403731"/>
                  </a:lnTo>
                  <a:cubicBezTo>
                    <a:pt x="56007" y="1403731"/>
                    <a:pt x="0" y="1340993"/>
                    <a:pt x="0" y="1265809"/>
                  </a:cubicBezTo>
                  <a:lnTo>
                    <a:pt x="0" y="137922"/>
                  </a:lnTo>
                  <a:lnTo>
                    <a:pt x="12700" y="137922"/>
                  </a:lnTo>
                  <a:lnTo>
                    <a:pt x="0" y="137922"/>
                  </a:lnTo>
                  <a:moveTo>
                    <a:pt x="25400" y="137922"/>
                  </a:moveTo>
                  <a:lnTo>
                    <a:pt x="25400" y="1265809"/>
                  </a:lnTo>
                  <a:lnTo>
                    <a:pt x="12700" y="1265809"/>
                  </a:lnTo>
                  <a:lnTo>
                    <a:pt x="25400" y="1265809"/>
                  </a:lnTo>
                  <a:cubicBezTo>
                    <a:pt x="25400" y="1329055"/>
                    <a:pt x="72136" y="1378331"/>
                    <a:pt x="127508" y="1378331"/>
                  </a:cubicBezTo>
                  <a:cubicBezTo>
                    <a:pt x="134493" y="1378331"/>
                    <a:pt x="140208" y="1384046"/>
                    <a:pt x="140208" y="1391031"/>
                  </a:cubicBezTo>
                  <a:cubicBezTo>
                    <a:pt x="140208" y="1398016"/>
                    <a:pt x="134493" y="1403731"/>
                    <a:pt x="127508" y="1403731"/>
                  </a:cubicBezTo>
                  <a:cubicBezTo>
                    <a:pt x="120523" y="1403731"/>
                    <a:pt x="114808" y="1398016"/>
                    <a:pt x="114808" y="1391031"/>
                  </a:cubicBezTo>
                  <a:cubicBezTo>
                    <a:pt x="114808" y="1384046"/>
                    <a:pt x="120523" y="1378331"/>
                    <a:pt x="127508" y="1378331"/>
                  </a:cubicBezTo>
                  <a:cubicBezTo>
                    <a:pt x="182880" y="1378331"/>
                    <a:pt x="229616" y="1329055"/>
                    <a:pt x="229616" y="1265809"/>
                  </a:cubicBezTo>
                  <a:lnTo>
                    <a:pt x="229616" y="137922"/>
                  </a:lnTo>
                  <a:lnTo>
                    <a:pt x="242316" y="137922"/>
                  </a:lnTo>
                  <a:lnTo>
                    <a:pt x="229616" y="137922"/>
                  </a:lnTo>
                  <a:cubicBezTo>
                    <a:pt x="229616" y="74676"/>
                    <a:pt x="182880" y="25400"/>
                    <a:pt x="127508" y="25400"/>
                  </a:cubicBezTo>
                  <a:cubicBezTo>
                    <a:pt x="125095" y="25400"/>
                    <a:pt x="122809" y="24765"/>
                    <a:pt x="120777" y="23495"/>
                  </a:cubicBezTo>
                  <a:lnTo>
                    <a:pt x="127508" y="12700"/>
                  </a:lnTo>
                  <a:lnTo>
                    <a:pt x="127508" y="25400"/>
                  </a:lnTo>
                  <a:cubicBezTo>
                    <a:pt x="72136" y="25400"/>
                    <a:pt x="25400" y="74676"/>
                    <a:pt x="25400" y="137922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875084" y="6472684"/>
            <a:ext cx="6811715" cy="284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3200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5. SCD Type 2 Implementation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75085" y="6842967"/>
            <a:ext cx="15571440" cy="1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49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Develop logic for Slowly Changing Dimension Type 2 on patient data, tracking historical changes.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262657" y="7253882"/>
            <a:ext cx="191244" cy="1052810"/>
            <a:chOff x="0" y="0"/>
            <a:chExt cx="254992" cy="1403747"/>
          </a:xfrm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229616" cy="1378331"/>
            </a:xfrm>
            <a:custGeom>
              <a:avLst/>
              <a:gdLst/>
              <a:ahLst/>
              <a:cxnLst/>
              <a:rect l="l" t="t" r="r" b="b"/>
              <a:pathLst>
                <a:path w="229616" h="1378331">
                  <a:moveTo>
                    <a:pt x="0" y="125222"/>
                  </a:moveTo>
                  <a:cubicBezTo>
                    <a:pt x="0" y="56007"/>
                    <a:pt x="51435" y="0"/>
                    <a:pt x="114808" y="0"/>
                  </a:cubicBezTo>
                  <a:cubicBezTo>
                    <a:pt x="178181" y="0"/>
                    <a:pt x="229616" y="56007"/>
                    <a:pt x="229616" y="125222"/>
                  </a:cubicBezTo>
                  <a:lnTo>
                    <a:pt x="229616" y="1253109"/>
                  </a:lnTo>
                  <a:cubicBezTo>
                    <a:pt x="229616" y="1322197"/>
                    <a:pt x="178181" y="1378331"/>
                    <a:pt x="114808" y="1378331"/>
                  </a:cubicBezTo>
                  <a:cubicBezTo>
                    <a:pt x="51435" y="1378331"/>
                    <a:pt x="0" y="1322324"/>
                    <a:pt x="0" y="125310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255016" cy="1403731"/>
            </a:xfrm>
            <a:custGeom>
              <a:avLst/>
              <a:gdLst/>
              <a:ahLst/>
              <a:cxnLst/>
              <a:rect l="l" t="t" r="r" b="b"/>
              <a:pathLst>
                <a:path w="255016" h="1403731">
                  <a:moveTo>
                    <a:pt x="0" y="137922"/>
                  </a:moveTo>
                  <a:cubicBezTo>
                    <a:pt x="0" y="62738"/>
                    <a:pt x="56007" y="0"/>
                    <a:pt x="127508" y="0"/>
                  </a:cubicBezTo>
                  <a:cubicBezTo>
                    <a:pt x="129921" y="0"/>
                    <a:pt x="132207" y="635"/>
                    <a:pt x="134239" y="1905"/>
                  </a:cubicBezTo>
                  <a:lnTo>
                    <a:pt x="127508" y="12700"/>
                  </a:lnTo>
                  <a:lnTo>
                    <a:pt x="127508" y="0"/>
                  </a:lnTo>
                  <a:lnTo>
                    <a:pt x="127508" y="12700"/>
                  </a:lnTo>
                  <a:lnTo>
                    <a:pt x="127508" y="0"/>
                  </a:lnTo>
                  <a:cubicBezTo>
                    <a:pt x="198882" y="0"/>
                    <a:pt x="255016" y="62738"/>
                    <a:pt x="255016" y="137922"/>
                  </a:cubicBezTo>
                  <a:lnTo>
                    <a:pt x="255016" y="1265809"/>
                  </a:lnTo>
                  <a:lnTo>
                    <a:pt x="242316" y="1265809"/>
                  </a:lnTo>
                  <a:lnTo>
                    <a:pt x="255016" y="1265809"/>
                  </a:lnTo>
                  <a:cubicBezTo>
                    <a:pt x="255016" y="1340866"/>
                    <a:pt x="199009" y="1403731"/>
                    <a:pt x="127508" y="1403731"/>
                  </a:cubicBezTo>
                  <a:lnTo>
                    <a:pt x="127508" y="1391031"/>
                  </a:lnTo>
                  <a:lnTo>
                    <a:pt x="127508" y="1378331"/>
                  </a:lnTo>
                  <a:lnTo>
                    <a:pt x="127508" y="1391031"/>
                  </a:lnTo>
                  <a:lnTo>
                    <a:pt x="127508" y="1403731"/>
                  </a:lnTo>
                  <a:cubicBezTo>
                    <a:pt x="56007" y="1403731"/>
                    <a:pt x="0" y="1340993"/>
                    <a:pt x="0" y="1265809"/>
                  </a:cubicBezTo>
                  <a:lnTo>
                    <a:pt x="0" y="137922"/>
                  </a:lnTo>
                  <a:lnTo>
                    <a:pt x="12700" y="137922"/>
                  </a:lnTo>
                  <a:lnTo>
                    <a:pt x="0" y="137922"/>
                  </a:lnTo>
                  <a:moveTo>
                    <a:pt x="25400" y="137922"/>
                  </a:moveTo>
                  <a:lnTo>
                    <a:pt x="25400" y="1265809"/>
                  </a:lnTo>
                  <a:lnTo>
                    <a:pt x="12700" y="1265809"/>
                  </a:lnTo>
                  <a:lnTo>
                    <a:pt x="25400" y="1265809"/>
                  </a:lnTo>
                  <a:cubicBezTo>
                    <a:pt x="25400" y="1329055"/>
                    <a:pt x="72136" y="1378331"/>
                    <a:pt x="127508" y="1378331"/>
                  </a:cubicBezTo>
                  <a:cubicBezTo>
                    <a:pt x="134493" y="1378331"/>
                    <a:pt x="140208" y="1384046"/>
                    <a:pt x="140208" y="1391031"/>
                  </a:cubicBezTo>
                  <a:cubicBezTo>
                    <a:pt x="140208" y="1398016"/>
                    <a:pt x="134493" y="1403731"/>
                    <a:pt x="127508" y="1403731"/>
                  </a:cubicBezTo>
                  <a:cubicBezTo>
                    <a:pt x="120523" y="1403731"/>
                    <a:pt x="114808" y="1398016"/>
                    <a:pt x="114808" y="1391031"/>
                  </a:cubicBezTo>
                  <a:cubicBezTo>
                    <a:pt x="114808" y="1384046"/>
                    <a:pt x="120523" y="1378331"/>
                    <a:pt x="127508" y="1378331"/>
                  </a:cubicBezTo>
                  <a:cubicBezTo>
                    <a:pt x="182880" y="1378331"/>
                    <a:pt x="229616" y="1329055"/>
                    <a:pt x="229616" y="1265809"/>
                  </a:cubicBezTo>
                  <a:lnTo>
                    <a:pt x="229616" y="137922"/>
                  </a:lnTo>
                  <a:lnTo>
                    <a:pt x="242316" y="137922"/>
                  </a:lnTo>
                  <a:lnTo>
                    <a:pt x="229616" y="137922"/>
                  </a:lnTo>
                  <a:cubicBezTo>
                    <a:pt x="229616" y="74676"/>
                    <a:pt x="182880" y="25400"/>
                    <a:pt x="127508" y="25400"/>
                  </a:cubicBezTo>
                  <a:cubicBezTo>
                    <a:pt x="125095" y="25400"/>
                    <a:pt x="122809" y="24765"/>
                    <a:pt x="120777" y="23495"/>
                  </a:cubicBezTo>
                  <a:lnTo>
                    <a:pt x="127508" y="12700"/>
                  </a:lnTo>
                  <a:lnTo>
                    <a:pt x="127508" y="25400"/>
                  </a:lnTo>
                  <a:cubicBezTo>
                    <a:pt x="72136" y="25400"/>
                    <a:pt x="25400" y="74676"/>
                    <a:pt x="25400" y="137922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616571" y="7635626"/>
            <a:ext cx="5774829" cy="284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3200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6. </a:t>
            </a:r>
            <a:r>
              <a:rPr lang="en-US" sz="3200" b="1" dirty="0" err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BigQuery</a:t>
            </a:r>
            <a:r>
              <a:rPr lang="en-US" sz="3200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 Integration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6571" y="7997973"/>
            <a:ext cx="15829955" cy="1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49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Create BigQuery schemas with partitioning/clustering, load tables, and perform data validation.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004292" y="8416825"/>
            <a:ext cx="191244" cy="1052810"/>
            <a:chOff x="0" y="0"/>
            <a:chExt cx="254992" cy="1403747"/>
          </a:xfrm>
        </p:grpSpPr>
        <p:sp>
          <p:nvSpPr>
            <p:cNvPr id="38" name="Freeform 38"/>
            <p:cNvSpPr/>
            <p:nvPr/>
          </p:nvSpPr>
          <p:spPr>
            <a:xfrm>
              <a:off x="12700" y="12700"/>
              <a:ext cx="229616" cy="1378331"/>
            </a:xfrm>
            <a:custGeom>
              <a:avLst/>
              <a:gdLst/>
              <a:ahLst/>
              <a:cxnLst/>
              <a:rect l="l" t="t" r="r" b="b"/>
              <a:pathLst>
                <a:path w="229616" h="1378331">
                  <a:moveTo>
                    <a:pt x="0" y="125222"/>
                  </a:moveTo>
                  <a:cubicBezTo>
                    <a:pt x="0" y="56007"/>
                    <a:pt x="51435" y="0"/>
                    <a:pt x="114808" y="0"/>
                  </a:cubicBezTo>
                  <a:cubicBezTo>
                    <a:pt x="178181" y="0"/>
                    <a:pt x="229616" y="56007"/>
                    <a:pt x="229616" y="125222"/>
                  </a:cubicBezTo>
                  <a:lnTo>
                    <a:pt x="229616" y="1253109"/>
                  </a:lnTo>
                  <a:cubicBezTo>
                    <a:pt x="229616" y="1322197"/>
                    <a:pt x="178181" y="1378331"/>
                    <a:pt x="114808" y="1378331"/>
                  </a:cubicBezTo>
                  <a:cubicBezTo>
                    <a:pt x="51435" y="1378331"/>
                    <a:pt x="0" y="1322324"/>
                    <a:pt x="0" y="1253109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55016" cy="1403731"/>
            </a:xfrm>
            <a:custGeom>
              <a:avLst/>
              <a:gdLst/>
              <a:ahLst/>
              <a:cxnLst/>
              <a:rect l="l" t="t" r="r" b="b"/>
              <a:pathLst>
                <a:path w="255016" h="1403731">
                  <a:moveTo>
                    <a:pt x="0" y="137922"/>
                  </a:moveTo>
                  <a:cubicBezTo>
                    <a:pt x="0" y="62738"/>
                    <a:pt x="56007" y="0"/>
                    <a:pt x="127508" y="0"/>
                  </a:cubicBezTo>
                  <a:cubicBezTo>
                    <a:pt x="129921" y="0"/>
                    <a:pt x="132207" y="635"/>
                    <a:pt x="134239" y="1905"/>
                  </a:cubicBezTo>
                  <a:lnTo>
                    <a:pt x="127508" y="12700"/>
                  </a:lnTo>
                  <a:lnTo>
                    <a:pt x="127508" y="0"/>
                  </a:lnTo>
                  <a:lnTo>
                    <a:pt x="127508" y="12700"/>
                  </a:lnTo>
                  <a:lnTo>
                    <a:pt x="127508" y="0"/>
                  </a:lnTo>
                  <a:cubicBezTo>
                    <a:pt x="198882" y="0"/>
                    <a:pt x="255016" y="62738"/>
                    <a:pt x="255016" y="137922"/>
                  </a:cubicBezTo>
                  <a:lnTo>
                    <a:pt x="255016" y="1265809"/>
                  </a:lnTo>
                  <a:lnTo>
                    <a:pt x="242316" y="1265809"/>
                  </a:lnTo>
                  <a:lnTo>
                    <a:pt x="255016" y="1265809"/>
                  </a:lnTo>
                  <a:cubicBezTo>
                    <a:pt x="255016" y="1340866"/>
                    <a:pt x="199009" y="1403731"/>
                    <a:pt x="127508" y="1403731"/>
                  </a:cubicBezTo>
                  <a:lnTo>
                    <a:pt x="127508" y="1391031"/>
                  </a:lnTo>
                  <a:lnTo>
                    <a:pt x="127508" y="1378331"/>
                  </a:lnTo>
                  <a:lnTo>
                    <a:pt x="127508" y="1391031"/>
                  </a:lnTo>
                  <a:lnTo>
                    <a:pt x="127508" y="1403731"/>
                  </a:lnTo>
                  <a:cubicBezTo>
                    <a:pt x="56007" y="1403731"/>
                    <a:pt x="0" y="1340993"/>
                    <a:pt x="0" y="1265809"/>
                  </a:cubicBezTo>
                  <a:lnTo>
                    <a:pt x="0" y="137922"/>
                  </a:lnTo>
                  <a:lnTo>
                    <a:pt x="12700" y="137922"/>
                  </a:lnTo>
                  <a:lnTo>
                    <a:pt x="0" y="137922"/>
                  </a:lnTo>
                  <a:moveTo>
                    <a:pt x="25400" y="137922"/>
                  </a:moveTo>
                  <a:lnTo>
                    <a:pt x="25400" y="1265809"/>
                  </a:lnTo>
                  <a:lnTo>
                    <a:pt x="12700" y="1265809"/>
                  </a:lnTo>
                  <a:lnTo>
                    <a:pt x="25400" y="1265809"/>
                  </a:lnTo>
                  <a:cubicBezTo>
                    <a:pt x="25400" y="1329055"/>
                    <a:pt x="72136" y="1378331"/>
                    <a:pt x="127508" y="1378331"/>
                  </a:cubicBezTo>
                  <a:cubicBezTo>
                    <a:pt x="134493" y="1378331"/>
                    <a:pt x="140208" y="1384046"/>
                    <a:pt x="140208" y="1391031"/>
                  </a:cubicBezTo>
                  <a:cubicBezTo>
                    <a:pt x="140208" y="1398016"/>
                    <a:pt x="134493" y="1403731"/>
                    <a:pt x="127508" y="1403731"/>
                  </a:cubicBezTo>
                  <a:cubicBezTo>
                    <a:pt x="120523" y="1403731"/>
                    <a:pt x="114808" y="1398016"/>
                    <a:pt x="114808" y="1391031"/>
                  </a:cubicBezTo>
                  <a:cubicBezTo>
                    <a:pt x="114808" y="1384046"/>
                    <a:pt x="120523" y="1378331"/>
                    <a:pt x="127508" y="1378331"/>
                  </a:cubicBezTo>
                  <a:cubicBezTo>
                    <a:pt x="182880" y="1378331"/>
                    <a:pt x="229616" y="1329055"/>
                    <a:pt x="229616" y="1265809"/>
                  </a:cubicBezTo>
                  <a:lnTo>
                    <a:pt x="229616" y="137922"/>
                  </a:lnTo>
                  <a:lnTo>
                    <a:pt x="242316" y="137922"/>
                  </a:lnTo>
                  <a:lnTo>
                    <a:pt x="229616" y="137922"/>
                  </a:lnTo>
                  <a:cubicBezTo>
                    <a:pt x="229616" y="74676"/>
                    <a:pt x="182880" y="25400"/>
                    <a:pt x="127508" y="25400"/>
                  </a:cubicBezTo>
                  <a:cubicBezTo>
                    <a:pt x="125095" y="25400"/>
                    <a:pt x="122809" y="24765"/>
                    <a:pt x="120777" y="23495"/>
                  </a:cubicBezTo>
                  <a:lnTo>
                    <a:pt x="127508" y="12700"/>
                  </a:lnTo>
                  <a:lnTo>
                    <a:pt x="127508" y="25400"/>
                  </a:lnTo>
                  <a:cubicBezTo>
                    <a:pt x="72136" y="25400"/>
                    <a:pt x="25400" y="74676"/>
                    <a:pt x="25400" y="137922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1358204" y="8798569"/>
            <a:ext cx="4890195" cy="284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3200" b="1" dirty="0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7. RCM Analytics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58205" y="9227292"/>
            <a:ext cx="16088320" cy="1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2499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Write SQL queries to calculate key RCM KPIs and generate data quality reports.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490425" y="1031706"/>
            <a:ext cx="11838751" cy="116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4000" b="1" u="sng">
                <a:solidFill>
                  <a:srgbClr val="E7E6E6"/>
                </a:solidFill>
                <a:latin typeface="Arimo Bold"/>
                <a:ea typeface="Arimo Bold"/>
                <a:cs typeface="Arimo Bold"/>
                <a:sym typeface="Arimo Bold"/>
              </a:rPr>
              <a:t>Directory Structure with File Functions </a:t>
            </a:r>
          </a:p>
          <a:p>
            <a:pPr algn="l">
              <a:lnSpc>
                <a:spcPts val="4452"/>
              </a:lnSpc>
            </a:pPr>
            <a:endParaRPr lang="en-US" sz="4000" b="1" u="sng">
              <a:solidFill>
                <a:srgbClr val="E7E6E6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FB6040-702C-A271-0904-A84F2502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385094"/>
            <a:ext cx="9906000" cy="62636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01329" y="1571253"/>
            <a:ext cx="15357871" cy="82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ETL in Detail: Extract &amp; Transform Stages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6914" y="3432868"/>
            <a:ext cx="3496716" cy="32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400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Extract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1802" y="4184463"/>
            <a:ext cx="7658844" cy="155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Pull data from various source systems: MySQL databases (Hospital A &amp; B) and CSV files (monthly insurance claims).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1329" y="6090590"/>
            <a:ext cx="7658844" cy="608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Utilizes connection.py and extraction.py.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1804" y="6956503"/>
            <a:ext cx="7658844" cy="105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Ensures secure, reliable connection and handles source heterogeneity.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0057" y="3287994"/>
            <a:ext cx="3496716" cy="32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4000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Transform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29992" y="4184463"/>
            <a:ext cx="7658844" cy="155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Clean and standardize raw data: proper case names, email validation, phone format normalization, age calculation from DOB.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29991" y="6138215"/>
            <a:ext cx="7658844" cy="106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Mapping statuses like "Partial" or "Denied" and implementing business logic in transform.py.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29992" y="7963771"/>
            <a:ext cx="7658844" cy="55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437" lvl="1" indent="-226219" algn="l">
              <a:lnSpc>
                <a:spcPts val="3937"/>
              </a:lnSpc>
              <a:buFont typeface="Arial"/>
              <a:buChar char="•"/>
            </a:pPr>
            <a:r>
              <a:rPr lang="en-US" sz="3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Flags and filters poor-quality records.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1007</Words>
  <Application>Microsoft Office PowerPoint</Application>
  <PresentationFormat>Custom</PresentationFormat>
  <Paragraphs>112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Barlow Bold</vt:lpstr>
      <vt:lpstr>Consolas</vt:lpstr>
      <vt:lpstr>Arimo</vt:lpstr>
      <vt:lpstr>Calibri</vt:lpstr>
      <vt:lpstr>Arial</vt:lpstr>
      <vt:lpstr>Arimo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Quality Management</dc:title>
  <cp:lastModifiedBy>afrozedudekula@outlook.com</cp:lastModifiedBy>
  <cp:revision>1</cp:revision>
  <dcterms:created xsi:type="dcterms:W3CDTF">2006-08-16T00:00:00Z</dcterms:created>
  <dcterms:modified xsi:type="dcterms:W3CDTF">2025-08-03T19:56:12Z</dcterms:modified>
  <dc:identifier>DAGvC2Wk09E</dc:identifier>
</cp:coreProperties>
</file>